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4"/>
  </p:notesMasterIdLst>
  <p:sldIdLst>
    <p:sldId id="258" r:id="rId2"/>
    <p:sldId id="267" r:id="rId3"/>
    <p:sldId id="261" r:id="rId4"/>
    <p:sldId id="262" r:id="rId5"/>
    <p:sldId id="278" r:id="rId6"/>
    <p:sldId id="284" r:id="rId7"/>
    <p:sldId id="268" r:id="rId8"/>
    <p:sldId id="269" r:id="rId9"/>
    <p:sldId id="270" r:id="rId10"/>
    <p:sldId id="271" r:id="rId11"/>
    <p:sldId id="283" r:id="rId12"/>
    <p:sldId id="286" r:id="rId13"/>
  </p:sldIdLst>
  <p:sldSz cx="9144000" cy="6858000" type="screen4x3"/>
  <p:notesSz cx="7315200" cy="96012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0000"/>
    <a:srgbClr val="00E9E9"/>
    <a:srgbClr val="006C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75307" autoAdjust="0"/>
  </p:normalViewPr>
  <p:slideViewPr>
    <p:cSldViewPr snapToGrid="0">
      <p:cViewPr varScale="1">
        <p:scale>
          <a:sx n="48" d="100"/>
          <a:sy n="48" d="100"/>
        </p:scale>
        <p:origin x="1816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B5B417-431D-419B-9E73-0ED2F5C4B195}" type="doc">
      <dgm:prSet loTypeId="urn:microsoft.com/office/officeart/2005/8/layout/target1" loCatId="relationship" qsTypeId="urn:microsoft.com/office/officeart/2005/8/quickstyle/3d3" qsCatId="3D" csTypeId="urn:microsoft.com/office/officeart/2005/8/colors/colorful1" csCatId="colorful" phldr="1"/>
      <dgm:spPr/>
    </dgm:pt>
    <dgm:pt modelId="{CF58A117-FE1F-40E5-84CC-CF9B90D825D9}">
      <dgm:prSet phldrT="[Texte]" custT="1"/>
      <dgm:spPr>
        <a:ln>
          <a:solidFill>
            <a:schemeClr val="dk1">
              <a:hueOff val="0"/>
              <a:satOff val="0"/>
              <a:lumOff val="0"/>
            </a:schemeClr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600"/>
            </a:spcAft>
          </a:pPr>
          <a:r>
            <a:rPr lang="fr-FR" sz="1600" b="1" u="sng" dirty="0" smtClean="0"/>
            <a:t>Caractéristiques personnelles</a:t>
          </a:r>
        </a:p>
        <a:p>
          <a:pPr algn="ctr">
            <a:lnSpc>
              <a:spcPct val="100000"/>
            </a:lnSpc>
            <a:spcAft>
              <a:spcPts val="600"/>
            </a:spcAft>
          </a:pPr>
          <a:r>
            <a:rPr lang="fr-FR" sz="1400" dirty="0" smtClean="0"/>
            <a:t>(ex: l’âge, handicap, autisme, déficience intellectuelle, trouble de santé mentale, etc.)</a:t>
          </a:r>
          <a:endParaRPr lang="fr-FR" sz="1400" dirty="0"/>
        </a:p>
      </dgm:t>
    </dgm:pt>
    <dgm:pt modelId="{A9214479-3011-4CEA-BB32-A3DAFB2FAC1C}" type="parTrans" cxnId="{ED6BB143-E52B-4DCF-93B6-DD716413F5FF}">
      <dgm:prSet/>
      <dgm:spPr/>
      <dgm:t>
        <a:bodyPr/>
        <a:lstStyle/>
        <a:p>
          <a:endParaRPr lang="fr-FR"/>
        </a:p>
      </dgm:t>
    </dgm:pt>
    <dgm:pt modelId="{EA4395E4-B0BD-499A-BC8D-F1266783EC1F}" type="sibTrans" cxnId="{ED6BB143-E52B-4DCF-93B6-DD716413F5FF}">
      <dgm:prSet/>
      <dgm:spPr/>
      <dgm:t>
        <a:bodyPr/>
        <a:lstStyle/>
        <a:p>
          <a:endParaRPr lang="fr-FR"/>
        </a:p>
      </dgm:t>
    </dgm:pt>
    <dgm:pt modelId="{96BA7758-C75F-437A-9885-BC3976663066}">
      <dgm:prSet phldrT="[Texte]" custT="1"/>
      <dgm:spPr>
        <a:ln>
          <a:solidFill>
            <a:schemeClr val="dk1">
              <a:hueOff val="0"/>
              <a:satOff val="0"/>
              <a:lumOff val="0"/>
            </a:schemeClr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600"/>
            </a:spcAft>
          </a:pPr>
          <a:r>
            <a:rPr lang="fr-FR" sz="1600" b="1" u="sng" dirty="0" smtClean="0"/>
            <a:t>Milieux de vie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fr-FR" sz="1400" dirty="0" smtClean="0"/>
            <a:t>(ex: familial, de travail,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fr-FR" sz="1400" dirty="0" smtClean="0"/>
            <a:t>scolaire, etc.)</a:t>
          </a:r>
        </a:p>
        <a:p>
          <a:pPr algn="ctr">
            <a:lnSpc>
              <a:spcPct val="90000"/>
            </a:lnSpc>
            <a:spcAft>
              <a:spcPct val="35000"/>
            </a:spcAft>
          </a:pPr>
          <a:endParaRPr lang="fr-FR" sz="1400" dirty="0"/>
        </a:p>
      </dgm:t>
    </dgm:pt>
    <dgm:pt modelId="{2F375F1F-4877-428B-AB0D-5B4127C14A03}" type="parTrans" cxnId="{ABF2E7A6-BCD9-4010-B883-F4FD163F682F}">
      <dgm:prSet/>
      <dgm:spPr/>
      <dgm:t>
        <a:bodyPr/>
        <a:lstStyle/>
        <a:p>
          <a:endParaRPr lang="fr-FR"/>
        </a:p>
      </dgm:t>
    </dgm:pt>
    <dgm:pt modelId="{4B4EE2A3-D65E-41F6-888C-65A501DE1F6C}" type="sibTrans" cxnId="{ABF2E7A6-BCD9-4010-B883-F4FD163F682F}">
      <dgm:prSet/>
      <dgm:spPr/>
      <dgm:t>
        <a:bodyPr/>
        <a:lstStyle/>
        <a:p>
          <a:endParaRPr lang="fr-FR"/>
        </a:p>
      </dgm:t>
    </dgm:pt>
    <dgm:pt modelId="{8777D11B-A059-4FE1-86DA-3C6ADE111149}">
      <dgm:prSet phldrT="[Texte]" custT="1"/>
      <dgm:spPr>
        <a:ln>
          <a:solidFill>
            <a:schemeClr val="dk1">
              <a:hueOff val="0"/>
              <a:satOff val="0"/>
              <a:lumOff val="0"/>
            </a:schemeClr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600"/>
            </a:spcAft>
          </a:pPr>
          <a:r>
            <a:rPr lang="fr-FR" sz="1700" b="1" u="sng" dirty="0" smtClean="0"/>
            <a:t>Systèmes/contextes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fr-FR" sz="1400" dirty="0" smtClean="0"/>
            <a:t>(ex: économique,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fr-FR" sz="1400" dirty="0" smtClean="0"/>
            <a:t>culturel, social)</a:t>
          </a:r>
          <a:endParaRPr lang="fr-FR" sz="1400" dirty="0"/>
        </a:p>
      </dgm:t>
    </dgm:pt>
    <dgm:pt modelId="{E05DE0F5-1605-4BEF-A6EF-5E127A946A1F}" type="parTrans" cxnId="{9E2CDB67-D176-4C8A-8AEA-E5E6D7589FAC}">
      <dgm:prSet/>
      <dgm:spPr/>
      <dgm:t>
        <a:bodyPr/>
        <a:lstStyle/>
        <a:p>
          <a:endParaRPr lang="fr-FR"/>
        </a:p>
      </dgm:t>
    </dgm:pt>
    <dgm:pt modelId="{2A0598A4-B924-466A-98F3-825A7B1255DF}" type="sibTrans" cxnId="{9E2CDB67-D176-4C8A-8AEA-E5E6D7589FAC}">
      <dgm:prSet/>
      <dgm:spPr/>
      <dgm:t>
        <a:bodyPr/>
        <a:lstStyle/>
        <a:p>
          <a:endParaRPr lang="fr-FR"/>
        </a:p>
      </dgm:t>
    </dgm:pt>
    <dgm:pt modelId="{01DDE005-9FE7-43FF-B547-707F7EB9795F}" type="pres">
      <dgm:prSet presAssocID="{4AB5B417-431D-419B-9E73-0ED2F5C4B195}" presName="composite" presStyleCnt="0">
        <dgm:presLayoutVars>
          <dgm:chMax val="5"/>
          <dgm:dir/>
          <dgm:resizeHandles val="exact"/>
        </dgm:presLayoutVars>
      </dgm:prSet>
      <dgm:spPr/>
    </dgm:pt>
    <dgm:pt modelId="{E31B08A9-F3F6-4A2F-9267-A23A1F5FD91C}" type="pres">
      <dgm:prSet presAssocID="{CF58A117-FE1F-40E5-84CC-CF9B90D825D9}" presName="circle1" presStyleLbl="lnNode1" presStyleIdx="0" presStyleCnt="3"/>
      <dgm:spPr/>
    </dgm:pt>
    <dgm:pt modelId="{02F2EED3-FE1B-460D-BC3C-93E27866F1B3}" type="pres">
      <dgm:prSet presAssocID="{CF58A117-FE1F-40E5-84CC-CF9B90D825D9}" presName="text1" presStyleLbl="revTx" presStyleIdx="0" presStyleCnt="3" custScaleX="126446" custLinFactNeighborX="1278" custLinFactNeighborY="657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62FBD1E-2333-4EA0-8F14-E6AC6A140B2B}" type="pres">
      <dgm:prSet presAssocID="{CF58A117-FE1F-40E5-84CC-CF9B90D825D9}" presName="line1" presStyleLbl="callout" presStyleIdx="0" presStyleCnt="6"/>
      <dgm:spPr/>
    </dgm:pt>
    <dgm:pt modelId="{FC8AEA16-639E-47DB-B306-1C1E33EDBC3A}" type="pres">
      <dgm:prSet presAssocID="{CF58A117-FE1F-40E5-84CC-CF9B90D825D9}" presName="d1" presStyleLbl="callout" presStyleIdx="1" presStyleCnt="6"/>
      <dgm:spPr/>
    </dgm:pt>
    <dgm:pt modelId="{512E2463-803D-447B-96E3-9B69E258A4BA}" type="pres">
      <dgm:prSet presAssocID="{96BA7758-C75F-437A-9885-BC3976663066}" presName="circle2" presStyleLbl="lnNode1" presStyleIdx="1" presStyleCnt="3"/>
      <dgm:spPr/>
    </dgm:pt>
    <dgm:pt modelId="{0FCAEECA-0F3D-4E70-8E46-A5522148F4DD}" type="pres">
      <dgm:prSet presAssocID="{96BA7758-C75F-437A-9885-BC3976663066}" presName="text2" presStyleLbl="revTx" presStyleIdx="1" presStyleCnt="3" custScaleX="126489" custLinFactNeighborX="1261" custLinFactNeighborY="1873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688D6F7-4235-44A2-B5A6-D6A36AAA777E}" type="pres">
      <dgm:prSet presAssocID="{96BA7758-C75F-437A-9885-BC3976663066}" presName="line2" presStyleLbl="callout" presStyleIdx="2" presStyleCnt="6"/>
      <dgm:spPr/>
    </dgm:pt>
    <dgm:pt modelId="{B64FAF40-23E1-4BEE-A33E-390E2EA8A1EA}" type="pres">
      <dgm:prSet presAssocID="{96BA7758-C75F-437A-9885-BC3976663066}" presName="d2" presStyleLbl="callout" presStyleIdx="3" presStyleCnt="6"/>
      <dgm:spPr/>
    </dgm:pt>
    <dgm:pt modelId="{2BB1937C-B29A-47DF-B210-FA4A7BEA49B8}" type="pres">
      <dgm:prSet presAssocID="{8777D11B-A059-4FE1-86DA-3C6ADE111149}" presName="circle3" presStyleLbl="lnNode1" presStyleIdx="2" presStyleCnt="3"/>
      <dgm:spPr/>
    </dgm:pt>
    <dgm:pt modelId="{9F3125F9-71F5-4E2C-84FD-9CB126112F5D}" type="pres">
      <dgm:prSet presAssocID="{8777D11B-A059-4FE1-86DA-3C6ADE111149}" presName="text3" presStyleLbl="revTx" presStyleIdx="2" presStyleCnt="3" custScaleX="126489" custScaleY="100125" custLinFactNeighborX="1261" custLinFactNeighborY="2702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F7DED65-E2BD-4498-885A-96DAE72360AE}" type="pres">
      <dgm:prSet presAssocID="{8777D11B-A059-4FE1-86DA-3C6ADE111149}" presName="line3" presStyleLbl="callout" presStyleIdx="4" presStyleCnt="6"/>
      <dgm:spPr/>
    </dgm:pt>
    <dgm:pt modelId="{C2243900-2222-4135-BE50-60B944BEF922}" type="pres">
      <dgm:prSet presAssocID="{8777D11B-A059-4FE1-86DA-3C6ADE111149}" presName="d3" presStyleLbl="callout" presStyleIdx="5" presStyleCnt="6"/>
      <dgm:spPr/>
    </dgm:pt>
  </dgm:ptLst>
  <dgm:cxnLst>
    <dgm:cxn modelId="{3CF9776D-0208-4381-84F6-30469227F601}" type="presOf" srcId="{96BA7758-C75F-437A-9885-BC3976663066}" destId="{0FCAEECA-0F3D-4E70-8E46-A5522148F4DD}" srcOrd="0" destOrd="0" presId="urn:microsoft.com/office/officeart/2005/8/layout/target1"/>
    <dgm:cxn modelId="{24371BE0-0B12-4C86-B9DE-B95D19ABAE76}" type="presOf" srcId="{CF58A117-FE1F-40E5-84CC-CF9B90D825D9}" destId="{02F2EED3-FE1B-460D-BC3C-93E27866F1B3}" srcOrd="0" destOrd="0" presId="urn:microsoft.com/office/officeart/2005/8/layout/target1"/>
    <dgm:cxn modelId="{31E416A8-D9E3-4030-BDE6-EFB2201FC214}" type="presOf" srcId="{4AB5B417-431D-419B-9E73-0ED2F5C4B195}" destId="{01DDE005-9FE7-43FF-B547-707F7EB9795F}" srcOrd="0" destOrd="0" presId="urn:microsoft.com/office/officeart/2005/8/layout/target1"/>
    <dgm:cxn modelId="{ABF2E7A6-BCD9-4010-B883-F4FD163F682F}" srcId="{4AB5B417-431D-419B-9E73-0ED2F5C4B195}" destId="{96BA7758-C75F-437A-9885-BC3976663066}" srcOrd="1" destOrd="0" parTransId="{2F375F1F-4877-428B-AB0D-5B4127C14A03}" sibTransId="{4B4EE2A3-D65E-41F6-888C-65A501DE1F6C}"/>
    <dgm:cxn modelId="{ED6BB143-E52B-4DCF-93B6-DD716413F5FF}" srcId="{4AB5B417-431D-419B-9E73-0ED2F5C4B195}" destId="{CF58A117-FE1F-40E5-84CC-CF9B90D825D9}" srcOrd="0" destOrd="0" parTransId="{A9214479-3011-4CEA-BB32-A3DAFB2FAC1C}" sibTransId="{EA4395E4-B0BD-499A-BC8D-F1266783EC1F}"/>
    <dgm:cxn modelId="{C0E2CC11-8E7C-43D5-BE1E-7A17733A1BB4}" type="presOf" srcId="{8777D11B-A059-4FE1-86DA-3C6ADE111149}" destId="{9F3125F9-71F5-4E2C-84FD-9CB126112F5D}" srcOrd="0" destOrd="0" presId="urn:microsoft.com/office/officeart/2005/8/layout/target1"/>
    <dgm:cxn modelId="{9E2CDB67-D176-4C8A-8AEA-E5E6D7589FAC}" srcId="{4AB5B417-431D-419B-9E73-0ED2F5C4B195}" destId="{8777D11B-A059-4FE1-86DA-3C6ADE111149}" srcOrd="2" destOrd="0" parTransId="{E05DE0F5-1605-4BEF-A6EF-5E127A946A1F}" sibTransId="{2A0598A4-B924-466A-98F3-825A7B1255DF}"/>
    <dgm:cxn modelId="{061E7220-6FEE-4F4F-BB20-052CD7851B2A}" type="presParOf" srcId="{01DDE005-9FE7-43FF-B547-707F7EB9795F}" destId="{E31B08A9-F3F6-4A2F-9267-A23A1F5FD91C}" srcOrd="0" destOrd="0" presId="urn:microsoft.com/office/officeart/2005/8/layout/target1"/>
    <dgm:cxn modelId="{E27398F8-B574-4BF3-A4DB-1C2A01137D6E}" type="presParOf" srcId="{01DDE005-9FE7-43FF-B547-707F7EB9795F}" destId="{02F2EED3-FE1B-460D-BC3C-93E27866F1B3}" srcOrd="1" destOrd="0" presId="urn:microsoft.com/office/officeart/2005/8/layout/target1"/>
    <dgm:cxn modelId="{9781ADEC-B16C-410E-923F-A938FA2FE584}" type="presParOf" srcId="{01DDE005-9FE7-43FF-B547-707F7EB9795F}" destId="{862FBD1E-2333-4EA0-8F14-E6AC6A140B2B}" srcOrd="2" destOrd="0" presId="urn:microsoft.com/office/officeart/2005/8/layout/target1"/>
    <dgm:cxn modelId="{12699FB7-E749-433D-8CD3-028F1494513C}" type="presParOf" srcId="{01DDE005-9FE7-43FF-B547-707F7EB9795F}" destId="{FC8AEA16-639E-47DB-B306-1C1E33EDBC3A}" srcOrd="3" destOrd="0" presId="urn:microsoft.com/office/officeart/2005/8/layout/target1"/>
    <dgm:cxn modelId="{EE54B192-34EF-497B-B9AA-0C1118E76C48}" type="presParOf" srcId="{01DDE005-9FE7-43FF-B547-707F7EB9795F}" destId="{512E2463-803D-447B-96E3-9B69E258A4BA}" srcOrd="4" destOrd="0" presId="urn:microsoft.com/office/officeart/2005/8/layout/target1"/>
    <dgm:cxn modelId="{45835816-52B3-414D-964D-3BFF159EE8FA}" type="presParOf" srcId="{01DDE005-9FE7-43FF-B547-707F7EB9795F}" destId="{0FCAEECA-0F3D-4E70-8E46-A5522148F4DD}" srcOrd="5" destOrd="0" presId="urn:microsoft.com/office/officeart/2005/8/layout/target1"/>
    <dgm:cxn modelId="{20C0C37E-D076-48DC-A9A0-63D586B52C6A}" type="presParOf" srcId="{01DDE005-9FE7-43FF-B547-707F7EB9795F}" destId="{6688D6F7-4235-44A2-B5A6-D6A36AAA777E}" srcOrd="6" destOrd="0" presId="urn:microsoft.com/office/officeart/2005/8/layout/target1"/>
    <dgm:cxn modelId="{7EB32EF8-747C-4547-81DA-39BC763B4748}" type="presParOf" srcId="{01DDE005-9FE7-43FF-B547-707F7EB9795F}" destId="{B64FAF40-23E1-4BEE-A33E-390E2EA8A1EA}" srcOrd="7" destOrd="0" presId="urn:microsoft.com/office/officeart/2005/8/layout/target1"/>
    <dgm:cxn modelId="{FAB3542E-D523-4684-853C-A6E664DA4936}" type="presParOf" srcId="{01DDE005-9FE7-43FF-B547-707F7EB9795F}" destId="{2BB1937C-B29A-47DF-B210-FA4A7BEA49B8}" srcOrd="8" destOrd="0" presId="urn:microsoft.com/office/officeart/2005/8/layout/target1"/>
    <dgm:cxn modelId="{0C48E2A0-EE86-4E0D-9C3B-334821475920}" type="presParOf" srcId="{01DDE005-9FE7-43FF-B547-707F7EB9795F}" destId="{9F3125F9-71F5-4E2C-84FD-9CB126112F5D}" srcOrd="9" destOrd="0" presId="urn:microsoft.com/office/officeart/2005/8/layout/target1"/>
    <dgm:cxn modelId="{503D2137-AB6F-4144-AB55-1139E0FF9408}" type="presParOf" srcId="{01DDE005-9FE7-43FF-B547-707F7EB9795F}" destId="{FF7DED65-E2BD-4498-885A-96DAE72360AE}" srcOrd="10" destOrd="0" presId="urn:microsoft.com/office/officeart/2005/8/layout/target1"/>
    <dgm:cxn modelId="{833BBBD1-DDBB-4886-81A9-D56B15031EF3}" type="presParOf" srcId="{01DDE005-9FE7-43FF-B547-707F7EB9795F}" destId="{C2243900-2222-4135-BE50-60B944BEF922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F9C8A0-636E-4A55-81DF-037CE073B10C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C7E74B01-C494-4AE3-9CEB-45EAB0099884}">
      <dgm:prSet phldrT="[Texte]"/>
      <dgm:spPr/>
      <dgm:t>
        <a:bodyPr/>
        <a:lstStyle/>
        <a:p>
          <a:r>
            <a:rPr lang="fr-FR" dirty="0" smtClean="0"/>
            <a:t>Fragilisation</a:t>
          </a:r>
          <a:endParaRPr lang="fr-FR" dirty="0"/>
        </a:p>
      </dgm:t>
    </dgm:pt>
    <dgm:pt modelId="{CD6F212A-1468-409C-A50E-183D6B8685F7}" type="parTrans" cxnId="{96B7A760-CD33-4E2A-B9EC-CE3D71434E86}">
      <dgm:prSet/>
      <dgm:spPr/>
      <dgm:t>
        <a:bodyPr/>
        <a:lstStyle/>
        <a:p>
          <a:endParaRPr lang="fr-FR"/>
        </a:p>
      </dgm:t>
    </dgm:pt>
    <dgm:pt modelId="{61E80B68-66E1-452E-9D2F-DB1FF072BDEA}" type="sibTrans" cxnId="{96B7A760-CD33-4E2A-B9EC-CE3D71434E86}">
      <dgm:prSet/>
      <dgm:spPr/>
      <dgm:t>
        <a:bodyPr/>
        <a:lstStyle/>
        <a:p>
          <a:endParaRPr lang="fr-FR"/>
        </a:p>
      </dgm:t>
    </dgm:pt>
    <dgm:pt modelId="{D59D272B-85BD-46B0-AD31-718F7B444BD9}">
      <dgm:prSet phldrT="[Texte]"/>
      <dgm:spPr/>
      <dgm:t>
        <a:bodyPr/>
        <a:lstStyle/>
        <a:p>
          <a:r>
            <a:rPr lang="fr-FR" dirty="0" smtClean="0"/>
            <a:t>Vulnérabilité sur le plan de la </a:t>
          </a:r>
          <a:r>
            <a:rPr lang="fr-FR" b="1" dirty="0" smtClean="0"/>
            <a:t>santé physique</a:t>
          </a:r>
          <a:r>
            <a:rPr lang="fr-FR" dirty="0" smtClean="0"/>
            <a:t> (avoir une maladie chronique, être limité dans sa mobilité, etc.)</a:t>
          </a:r>
          <a:endParaRPr lang="fr-FR" dirty="0"/>
        </a:p>
      </dgm:t>
    </dgm:pt>
    <dgm:pt modelId="{749E0590-2621-41CD-A5BC-792EEC28457B}" type="parTrans" cxnId="{BAC9C7FE-BA89-4A4F-8888-B66F9F94278F}">
      <dgm:prSet/>
      <dgm:spPr/>
      <dgm:t>
        <a:bodyPr/>
        <a:lstStyle/>
        <a:p>
          <a:endParaRPr lang="fr-FR"/>
        </a:p>
      </dgm:t>
    </dgm:pt>
    <dgm:pt modelId="{E194BD37-03E1-420B-AB32-E9BA74559F55}" type="sibTrans" cxnId="{BAC9C7FE-BA89-4A4F-8888-B66F9F94278F}">
      <dgm:prSet/>
      <dgm:spPr/>
      <dgm:t>
        <a:bodyPr/>
        <a:lstStyle/>
        <a:p>
          <a:endParaRPr lang="fr-FR"/>
        </a:p>
      </dgm:t>
    </dgm:pt>
    <dgm:pt modelId="{95F25CF2-A014-42B8-8DC1-11C5BD31451D}">
      <dgm:prSet phldrT="[Texte]"/>
      <dgm:spPr/>
      <dgm:t>
        <a:bodyPr/>
        <a:lstStyle/>
        <a:p>
          <a:r>
            <a:rPr lang="fr-FR" dirty="0" err="1" smtClean="0"/>
            <a:t>Défavorisation</a:t>
          </a:r>
          <a:endParaRPr lang="fr-FR" dirty="0"/>
        </a:p>
      </dgm:t>
    </dgm:pt>
    <dgm:pt modelId="{C28F9961-6893-4617-8865-F5A08949605C}" type="parTrans" cxnId="{1844E9A1-8AB9-4344-8058-13F7A77EC457}">
      <dgm:prSet/>
      <dgm:spPr/>
      <dgm:t>
        <a:bodyPr/>
        <a:lstStyle/>
        <a:p>
          <a:endParaRPr lang="fr-FR"/>
        </a:p>
      </dgm:t>
    </dgm:pt>
    <dgm:pt modelId="{A595465D-78B7-4C59-BE08-60E00A34239E}" type="sibTrans" cxnId="{1844E9A1-8AB9-4344-8058-13F7A77EC457}">
      <dgm:prSet/>
      <dgm:spPr/>
      <dgm:t>
        <a:bodyPr/>
        <a:lstStyle/>
        <a:p>
          <a:endParaRPr lang="fr-FR"/>
        </a:p>
      </dgm:t>
    </dgm:pt>
    <dgm:pt modelId="{424FC277-59C8-4354-8754-05425DF53E0A}">
      <dgm:prSet phldrT="[Texte]"/>
      <dgm:spPr/>
      <dgm:t>
        <a:bodyPr/>
        <a:lstStyle/>
        <a:p>
          <a:r>
            <a:rPr lang="fr-FR" dirty="0" smtClean="0"/>
            <a:t>Vulnérabilité sur le plan </a:t>
          </a:r>
          <a:r>
            <a:rPr lang="fr-FR" b="1" dirty="0" smtClean="0"/>
            <a:t>économique</a:t>
          </a:r>
          <a:r>
            <a:rPr lang="fr-FR" dirty="0" smtClean="0"/>
            <a:t> et </a:t>
          </a:r>
          <a:r>
            <a:rPr lang="fr-FR" b="1" dirty="0" smtClean="0"/>
            <a:t>financier</a:t>
          </a:r>
          <a:r>
            <a:rPr lang="fr-FR" dirty="0" smtClean="0"/>
            <a:t> (avoir des soucis en lien avec l’emploi, être confronté à une hausse des prix des biens et services)</a:t>
          </a:r>
          <a:endParaRPr lang="fr-FR" dirty="0"/>
        </a:p>
      </dgm:t>
    </dgm:pt>
    <dgm:pt modelId="{180E05F1-FCF9-4A37-A38D-F5846992A81C}" type="parTrans" cxnId="{B4D5AC80-0F97-445E-84EB-6FFDD63820D4}">
      <dgm:prSet/>
      <dgm:spPr/>
      <dgm:t>
        <a:bodyPr/>
        <a:lstStyle/>
        <a:p>
          <a:endParaRPr lang="fr-FR"/>
        </a:p>
      </dgm:t>
    </dgm:pt>
    <dgm:pt modelId="{E4D7D8C1-FD89-419E-B987-D689D66FA5B7}" type="sibTrans" cxnId="{B4D5AC80-0F97-445E-84EB-6FFDD63820D4}">
      <dgm:prSet/>
      <dgm:spPr/>
      <dgm:t>
        <a:bodyPr/>
        <a:lstStyle/>
        <a:p>
          <a:endParaRPr lang="fr-FR"/>
        </a:p>
      </dgm:t>
    </dgm:pt>
    <dgm:pt modelId="{03A45B5A-5620-4BB9-ADE0-2FA056DF594D}">
      <dgm:prSet phldrT="[Texte]"/>
      <dgm:spPr/>
      <dgm:t>
        <a:bodyPr/>
        <a:lstStyle/>
        <a:p>
          <a:r>
            <a:rPr lang="fr-FR" dirty="0" smtClean="0"/>
            <a:t>Exposition</a:t>
          </a:r>
          <a:endParaRPr lang="fr-FR" dirty="0"/>
        </a:p>
      </dgm:t>
    </dgm:pt>
    <dgm:pt modelId="{0C2DD331-F5A4-4A02-8B10-55C0CD159764}" type="parTrans" cxnId="{E5A95760-49CD-483F-AA28-A0584041BCBA}">
      <dgm:prSet/>
      <dgm:spPr/>
      <dgm:t>
        <a:bodyPr/>
        <a:lstStyle/>
        <a:p>
          <a:endParaRPr lang="fr-FR"/>
        </a:p>
      </dgm:t>
    </dgm:pt>
    <dgm:pt modelId="{C7442CD6-A0AD-42F4-AB49-DD81EE1A1F08}" type="sibTrans" cxnId="{E5A95760-49CD-483F-AA28-A0584041BCBA}">
      <dgm:prSet/>
      <dgm:spPr/>
      <dgm:t>
        <a:bodyPr/>
        <a:lstStyle/>
        <a:p>
          <a:endParaRPr lang="fr-FR"/>
        </a:p>
      </dgm:t>
    </dgm:pt>
    <dgm:pt modelId="{71331C96-73DE-4145-BF37-D304F1768C65}">
      <dgm:prSet phldrT="[Texte]"/>
      <dgm:spPr/>
      <dgm:t>
        <a:bodyPr/>
        <a:lstStyle/>
        <a:p>
          <a:r>
            <a:rPr lang="fr-FR" dirty="0" smtClean="0"/>
            <a:t>Facteurs de stress auxquels les personnes sont </a:t>
          </a:r>
          <a:r>
            <a:rPr lang="fr-FR" b="1" dirty="0" smtClean="0"/>
            <a:t>exposés directement ou indirectement </a:t>
          </a:r>
          <a:r>
            <a:rPr lang="fr-FR" dirty="0" smtClean="0"/>
            <a:t>(par exemple: les travailleurs des services essentiels, les personnes touchées par la COVID, les personnes qui ont perdu un proche, etc.)</a:t>
          </a:r>
          <a:endParaRPr lang="fr-FR" dirty="0"/>
        </a:p>
      </dgm:t>
    </dgm:pt>
    <dgm:pt modelId="{523CFB4F-BE10-4842-B38A-F314066AC310}" type="parTrans" cxnId="{374EBA6F-ECB3-4396-B2CB-B1197F5F2253}">
      <dgm:prSet/>
      <dgm:spPr/>
      <dgm:t>
        <a:bodyPr/>
        <a:lstStyle/>
        <a:p>
          <a:endParaRPr lang="fr-FR"/>
        </a:p>
      </dgm:t>
    </dgm:pt>
    <dgm:pt modelId="{C9B22F28-833C-4AF7-B02E-AF2D3BD24129}" type="sibTrans" cxnId="{374EBA6F-ECB3-4396-B2CB-B1197F5F2253}">
      <dgm:prSet/>
      <dgm:spPr/>
      <dgm:t>
        <a:bodyPr/>
        <a:lstStyle/>
        <a:p>
          <a:endParaRPr lang="fr-FR"/>
        </a:p>
      </dgm:t>
    </dgm:pt>
    <dgm:pt modelId="{6B87542B-AA8A-4ED3-B130-94BE91612144}">
      <dgm:prSet phldrT="[Texte]"/>
      <dgm:spPr/>
      <dgm:t>
        <a:bodyPr/>
        <a:lstStyle/>
        <a:p>
          <a:r>
            <a:rPr lang="fr-FR" dirty="0" smtClean="0"/>
            <a:t>Vulnérabilité sur le plan </a:t>
          </a:r>
          <a:r>
            <a:rPr lang="fr-FR" b="1" dirty="0" smtClean="0"/>
            <a:t>social </a:t>
          </a:r>
          <a:r>
            <a:rPr lang="fr-FR" dirty="0" smtClean="0"/>
            <a:t>(avoir un faible réseau social, être isolé, avoir un faible soutien des proches ou soutien déficient)</a:t>
          </a:r>
          <a:endParaRPr lang="fr-FR" dirty="0"/>
        </a:p>
      </dgm:t>
    </dgm:pt>
    <dgm:pt modelId="{4E509C68-F770-4B27-9E69-2C5BE3F1ECC5}" type="parTrans" cxnId="{28339355-AF21-4E2E-885E-E8E88FDE62AD}">
      <dgm:prSet/>
      <dgm:spPr/>
      <dgm:t>
        <a:bodyPr/>
        <a:lstStyle/>
        <a:p>
          <a:endParaRPr lang="fr-FR"/>
        </a:p>
      </dgm:t>
    </dgm:pt>
    <dgm:pt modelId="{4C227E31-C31D-400F-8299-761B3F2F271C}" type="sibTrans" cxnId="{28339355-AF21-4E2E-885E-E8E88FDE62AD}">
      <dgm:prSet/>
      <dgm:spPr/>
      <dgm:t>
        <a:bodyPr/>
        <a:lstStyle/>
        <a:p>
          <a:endParaRPr lang="fr-FR"/>
        </a:p>
      </dgm:t>
    </dgm:pt>
    <dgm:pt modelId="{44F6B619-654F-4469-9257-4AD2D397C1E9}">
      <dgm:prSet phldrT="[Texte]"/>
      <dgm:spPr/>
      <dgm:t>
        <a:bodyPr/>
        <a:lstStyle/>
        <a:p>
          <a:r>
            <a:rPr lang="fr-FR" dirty="0" smtClean="0"/>
            <a:t>Vulnérabilité sur le </a:t>
          </a:r>
          <a:r>
            <a:rPr lang="fr-FR" b="1" dirty="0" smtClean="0"/>
            <a:t>plan psychologique </a:t>
          </a:r>
          <a:r>
            <a:rPr lang="fr-FR" dirty="0" smtClean="0"/>
            <a:t>(avoir vécu des traumatismes antérieurs, vivre des difficultés telles que l’anxiété, la dépression, etc.)</a:t>
          </a:r>
          <a:endParaRPr lang="fr-FR" dirty="0"/>
        </a:p>
      </dgm:t>
    </dgm:pt>
    <dgm:pt modelId="{ACD305FC-3CD6-445B-B622-0DEA269968AF}" type="parTrans" cxnId="{710C576B-E3F0-41EC-B7F7-BE6A76AC8006}">
      <dgm:prSet/>
      <dgm:spPr/>
      <dgm:t>
        <a:bodyPr/>
        <a:lstStyle/>
        <a:p>
          <a:endParaRPr lang="fr-FR"/>
        </a:p>
      </dgm:t>
    </dgm:pt>
    <dgm:pt modelId="{A53E54CE-AC45-4B53-9100-4A28515B1D36}" type="sibTrans" cxnId="{710C576B-E3F0-41EC-B7F7-BE6A76AC8006}">
      <dgm:prSet/>
      <dgm:spPr/>
      <dgm:t>
        <a:bodyPr/>
        <a:lstStyle/>
        <a:p>
          <a:endParaRPr lang="fr-FR"/>
        </a:p>
      </dgm:t>
    </dgm:pt>
    <dgm:pt modelId="{B04A21CD-283B-4687-BF66-8DF0FFF070E7}">
      <dgm:prSet phldrT="[Texte]"/>
      <dgm:spPr/>
      <dgm:t>
        <a:bodyPr/>
        <a:lstStyle/>
        <a:p>
          <a:endParaRPr lang="fr-FR" dirty="0"/>
        </a:p>
      </dgm:t>
    </dgm:pt>
    <dgm:pt modelId="{46B97FA9-F154-4DE0-8BB5-5D65D52EA8BD}" type="parTrans" cxnId="{5761A94D-8F61-43C7-9B20-52341836FADA}">
      <dgm:prSet/>
      <dgm:spPr/>
      <dgm:t>
        <a:bodyPr/>
        <a:lstStyle/>
        <a:p>
          <a:endParaRPr lang="fr-FR"/>
        </a:p>
      </dgm:t>
    </dgm:pt>
    <dgm:pt modelId="{0B85F409-DD42-4B8A-A636-2AAA4C1E0C20}" type="sibTrans" cxnId="{5761A94D-8F61-43C7-9B20-52341836FADA}">
      <dgm:prSet/>
      <dgm:spPr/>
      <dgm:t>
        <a:bodyPr/>
        <a:lstStyle/>
        <a:p>
          <a:endParaRPr lang="fr-FR"/>
        </a:p>
      </dgm:t>
    </dgm:pt>
    <dgm:pt modelId="{3251BEB4-C106-478E-AC4D-06B8C3003D68}">
      <dgm:prSet phldrT="[Texte]"/>
      <dgm:spPr/>
      <dgm:t>
        <a:bodyPr/>
        <a:lstStyle/>
        <a:p>
          <a:endParaRPr lang="fr-FR" dirty="0"/>
        </a:p>
      </dgm:t>
    </dgm:pt>
    <dgm:pt modelId="{8F3BE714-272C-4FD9-8A01-23AEFA189EEA}" type="parTrans" cxnId="{571950CC-1B5A-4227-8AE7-617577A93DC2}">
      <dgm:prSet/>
      <dgm:spPr/>
      <dgm:t>
        <a:bodyPr/>
        <a:lstStyle/>
        <a:p>
          <a:endParaRPr lang="fr-FR"/>
        </a:p>
      </dgm:t>
    </dgm:pt>
    <dgm:pt modelId="{E1D03615-04E9-4A1A-84F4-2E949A31A1B0}" type="sibTrans" cxnId="{571950CC-1B5A-4227-8AE7-617577A93DC2}">
      <dgm:prSet/>
      <dgm:spPr/>
      <dgm:t>
        <a:bodyPr/>
        <a:lstStyle/>
        <a:p>
          <a:endParaRPr lang="fr-FR"/>
        </a:p>
      </dgm:t>
    </dgm:pt>
    <dgm:pt modelId="{302DE4AF-0D3E-49C6-A7B2-2E1994437F9A}" type="pres">
      <dgm:prSet presAssocID="{B0F9C8A0-636E-4A55-81DF-037CE073B10C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CABA4008-2589-4BDF-B047-3155456413D8}" type="pres">
      <dgm:prSet presAssocID="{C7E74B01-C494-4AE3-9CEB-45EAB0099884}" presName="compositeNode" presStyleCnt="0">
        <dgm:presLayoutVars>
          <dgm:bulletEnabled val="1"/>
        </dgm:presLayoutVars>
      </dgm:prSet>
      <dgm:spPr/>
    </dgm:pt>
    <dgm:pt modelId="{1D665875-7322-40B6-8C6C-15112C91D5F4}" type="pres">
      <dgm:prSet presAssocID="{C7E74B01-C494-4AE3-9CEB-45EAB0099884}" presName="image" presStyleLbl="fgImgPlace1" presStyleIdx="0" presStyleCnt="3" custLinFactNeighborX="5118" custLinFactNeighborY="381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C2AA531E-A7A8-474E-9254-926108F33A7D}" type="pres">
      <dgm:prSet presAssocID="{C7E74B01-C494-4AE3-9CEB-45EAB0099884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1942E95-5C04-4F72-84A2-DFF30E31719C}" type="pres">
      <dgm:prSet presAssocID="{C7E74B01-C494-4AE3-9CEB-45EAB0099884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80993D5-9F98-4865-BB5A-3B36E956A7E3}" type="pres">
      <dgm:prSet presAssocID="{61E80B68-66E1-452E-9D2F-DB1FF072BDEA}" presName="sibTrans" presStyleCnt="0"/>
      <dgm:spPr/>
    </dgm:pt>
    <dgm:pt modelId="{FC7A70FA-E438-41D9-99B8-EEDEE050ED71}" type="pres">
      <dgm:prSet presAssocID="{95F25CF2-A014-42B8-8DC1-11C5BD31451D}" presName="compositeNode" presStyleCnt="0">
        <dgm:presLayoutVars>
          <dgm:bulletEnabled val="1"/>
        </dgm:presLayoutVars>
      </dgm:prSet>
      <dgm:spPr/>
    </dgm:pt>
    <dgm:pt modelId="{51023876-E421-46B2-A456-CB01F7879B79}" type="pres">
      <dgm:prSet presAssocID="{95F25CF2-A014-42B8-8DC1-11C5BD31451D}" presName="imag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403A762A-15F8-45F4-BB84-F2E8247C98BD}" type="pres">
      <dgm:prSet presAssocID="{95F25CF2-A014-42B8-8DC1-11C5BD31451D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B32D13F-5B47-4844-8F40-9DEFBF0711B7}" type="pres">
      <dgm:prSet presAssocID="{95F25CF2-A014-42B8-8DC1-11C5BD31451D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0A125F6-C2D1-4FFD-9D28-681CDD733D72}" type="pres">
      <dgm:prSet presAssocID="{A595465D-78B7-4C59-BE08-60E00A34239E}" presName="sibTrans" presStyleCnt="0"/>
      <dgm:spPr/>
    </dgm:pt>
    <dgm:pt modelId="{9079C3F3-94D4-4C7B-B902-3BD5E715DA25}" type="pres">
      <dgm:prSet presAssocID="{03A45B5A-5620-4BB9-ADE0-2FA056DF594D}" presName="compositeNode" presStyleCnt="0">
        <dgm:presLayoutVars>
          <dgm:bulletEnabled val="1"/>
        </dgm:presLayoutVars>
      </dgm:prSet>
      <dgm:spPr/>
    </dgm:pt>
    <dgm:pt modelId="{A2184189-1B7D-4BD5-8FC6-4C20139849FF}" type="pres">
      <dgm:prSet presAssocID="{03A45B5A-5620-4BB9-ADE0-2FA056DF594D}" presName="imag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9BD3A9EC-3BEF-4616-BEB0-70F9D76A04CF}" type="pres">
      <dgm:prSet presAssocID="{03A45B5A-5620-4BB9-ADE0-2FA056DF594D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FC8540E-4556-4CFF-880B-7C3F2D666BAF}" type="pres">
      <dgm:prSet presAssocID="{03A45B5A-5620-4BB9-ADE0-2FA056DF594D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DF6A505-0E57-439B-BE79-CA1B22F3FDCA}" type="presOf" srcId="{95F25CF2-A014-42B8-8DC1-11C5BD31451D}" destId="{3B32D13F-5B47-4844-8F40-9DEFBF0711B7}" srcOrd="0" destOrd="0" presId="urn:microsoft.com/office/officeart/2005/8/layout/hList2"/>
    <dgm:cxn modelId="{571950CC-1B5A-4227-8AE7-617577A93DC2}" srcId="{95F25CF2-A014-42B8-8DC1-11C5BD31451D}" destId="{3251BEB4-C106-478E-AC4D-06B8C3003D68}" srcOrd="1" destOrd="0" parTransId="{8F3BE714-272C-4FD9-8A01-23AEFA189EEA}" sibTransId="{E1D03615-04E9-4A1A-84F4-2E949A31A1B0}"/>
    <dgm:cxn modelId="{4A2C3006-761E-4772-9AC5-3FF22BF24E9E}" type="presOf" srcId="{C7E74B01-C494-4AE3-9CEB-45EAB0099884}" destId="{A1942E95-5C04-4F72-84A2-DFF30E31719C}" srcOrd="0" destOrd="0" presId="urn:microsoft.com/office/officeart/2005/8/layout/hList2"/>
    <dgm:cxn modelId="{2E280611-B23B-4CF1-9FBD-A43A912C1744}" type="presOf" srcId="{B04A21CD-283B-4687-BF66-8DF0FFF070E7}" destId="{C2AA531E-A7A8-474E-9254-926108F33A7D}" srcOrd="0" destOrd="1" presId="urn:microsoft.com/office/officeart/2005/8/layout/hList2"/>
    <dgm:cxn modelId="{B4D5AC80-0F97-445E-84EB-6FFDD63820D4}" srcId="{95F25CF2-A014-42B8-8DC1-11C5BD31451D}" destId="{424FC277-59C8-4354-8754-05425DF53E0A}" srcOrd="0" destOrd="0" parTransId="{180E05F1-FCF9-4A37-A38D-F5846992A81C}" sibTransId="{E4D7D8C1-FD89-419E-B987-D689D66FA5B7}"/>
    <dgm:cxn modelId="{E5A95760-49CD-483F-AA28-A0584041BCBA}" srcId="{B0F9C8A0-636E-4A55-81DF-037CE073B10C}" destId="{03A45B5A-5620-4BB9-ADE0-2FA056DF594D}" srcOrd="2" destOrd="0" parTransId="{0C2DD331-F5A4-4A02-8B10-55C0CD159764}" sibTransId="{C7442CD6-A0AD-42F4-AB49-DD81EE1A1F08}"/>
    <dgm:cxn modelId="{483429A3-C671-4D92-B2DF-47D036936C65}" type="presOf" srcId="{B0F9C8A0-636E-4A55-81DF-037CE073B10C}" destId="{302DE4AF-0D3E-49C6-A7B2-2E1994437F9A}" srcOrd="0" destOrd="0" presId="urn:microsoft.com/office/officeart/2005/8/layout/hList2"/>
    <dgm:cxn modelId="{28339355-AF21-4E2E-885E-E8E88FDE62AD}" srcId="{95F25CF2-A014-42B8-8DC1-11C5BD31451D}" destId="{6B87542B-AA8A-4ED3-B130-94BE91612144}" srcOrd="2" destOrd="0" parTransId="{4E509C68-F770-4B27-9E69-2C5BE3F1ECC5}" sibTransId="{4C227E31-C31D-400F-8299-761B3F2F271C}"/>
    <dgm:cxn modelId="{7496E8D2-0953-47C0-B3EC-66C38E01D7B6}" type="presOf" srcId="{D59D272B-85BD-46B0-AD31-718F7B444BD9}" destId="{C2AA531E-A7A8-474E-9254-926108F33A7D}" srcOrd="0" destOrd="0" presId="urn:microsoft.com/office/officeart/2005/8/layout/hList2"/>
    <dgm:cxn modelId="{710C576B-E3F0-41EC-B7F7-BE6A76AC8006}" srcId="{C7E74B01-C494-4AE3-9CEB-45EAB0099884}" destId="{44F6B619-654F-4469-9257-4AD2D397C1E9}" srcOrd="2" destOrd="0" parTransId="{ACD305FC-3CD6-445B-B622-0DEA269968AF}" sibTransId="{A53E54CE-AC45-4B53-9100-4A28515B1D36}"/>
    <dgm:cxn modelId="{96B7A760-CD33-4E2A-B9EC-CE3D71434E86}" srcId="{B0F9C8A0-636E-4A55-81DF-037CE073B10C}" destId="{C7E74B01-C494-4AE3-9CEB-45EAB0099884}" srcOrd="0" destOrd="0" parTransId="{CD6F212A-1468-409C-A50E-183D6B8685F7}" sibTransId="{61E80B68-66E1-452E-9D2F-DB1FF072BDEA}"/>
    <dgm:cxn modelId="{691B8E0B-45FD-4141-9E3F-C310DBBC0438}" type="presOf" srcId="{71331C96-73DE-4145-BF37-D304F1768C65}" destId="{9BD3A9EC-3BEF-4616-BEB0-70F9D76A04CF}" srcOrd="0" destOrd="0" presId="urn:microsoft.com/office/officeart/2005/8/layout/hList2"/>
    <dgm:cxn modelId="{3B9CBE2B-B570-48A8-923D-A71067D1C559}" type="presOf" srcId="{03A45B5A-5620-4BB9-ADE0-2FA056DF594D}" destId="{DFC8540E-4556-4CFF-880B-7C3F2D666BAF}" srcOrd="0" destOrd="0" presId="urn:microsoft.com/office/officeart/2005/8/layout/hList2"/>
    <dgm:cxn modelId="{BAC9C7FE-BA89-4A4F-8888-B66F9F94278F}" srcId="{C7E74B01-C494-4AE3-9CEB-45EAB0099884}" destId="{D59D272B-85BD-46B0-AD31-718F7B444BD9}" srcOrd="0" destOrd="0" parTransId="{749E0590-2621-41CD-A5BC-792EEC28457B}" sibTransId="{E194BD37-03E1-420B-AB32-E9BA74559F55}"/>
    <dgm:cxn modelId="{A6671D67-8267-4082-B503-78587ADD86DC}" type="presOf" srcId="{424FC277-59C8-4354-8754-05425DF53E0A}" destId="{403A762A-15F8-45F4-BB84-F2E8247C98BD}" srcOrd="0" destOrd="0" presId="urn:microsoft.com/office/officeart/2005/8/layout/hList2"/>
    <dgm:cxn modelId="{5761A94D-8F61-43C7-9B20-52341836FADA}" srcId="{C7E74B01-C494-4AE3-9CEB-45EAB0099884}" destId="{B04A21CD-283B-4687-BF66-8DF0FFF070E7}" srcOrd="1" destOrd="0" parTransId="{46B97FA9-F154-4DE0-8BB5-5D65D52EA8BD}" sibTransId="{0B85F409-DD42-4B8A-A636-2AAA4C1E0C20}"/>
    <dgm:cxn modelId="{1844E9A1-8AB9-4344-8058-13F7A77EC457}" srcId="{B0F9C8A0-636E-4A55-81DF-037CE073B10C}" destId="{95F25CF2-A014-42B8-8DC1-11C5BD31451D}" srcOrd="1" destOrd="0" parTransId="{C28F9961-6893-4617-8865-F5A08949605C}" sibTransId="{A595465D-78B7-4C59-BE08-60E00A34239E}"/>
    <dgm:cxn modelId="{F7789D82-B61E-46B5-A0D0-C68BFE26979B}" type="presOf" srcId="{6B87542B-AA8A-4ED3-B130-94BE91612144}" destId="{403A762A-15F8-45F4-BB84-F2E8247C98BD}" srcOrd="0" destOrd="2" presId="urn:microsoft.com/office/officeart/2005/8/layout/hList2"/>
    <dgm:cxn modelId="{374EBA6F-ECB3-4396-B2CB-B1197F5F2253}" srcId="{03A45B5A-5620-4BB9-ADE0-2FA056DF594D}" destId="{71331C96-73DE-4145-BF37-D304F1768C65}" srcOrd="0" destOrd="0" parTransId="{523CFB4F-BE10-4842-B38A-F314066AC310}" sibTransId="{C9B22F28-833C-4AF7-B02E-AF2D3BD24129}"/>
    <dgm:cxn modelId="{6C0F8A84-53A0-400A-B8DD-9F9195110A5D}" type="presOf" srcId="{44F6B619-654F-4469-9257-4AD2D397C1E9}" destId="{C2AA531E-A7A8-474E-9254-926108F33A7D}" srcOrd="0" destOrd="2" presId="urn:microsoft.com/office/officeart/2005/8/layout/hList2"/>
    <dgm:cxn modelId="{7E6D23A7-6A66-4F09-8B5A-49F6C5484334}" type="presOf" srcId="{3251BEB4-C106-478E-AC4D-06B8C3003D68}" destId="{403A762A-15F8-45F4-BB84-F2E8247C98BD}" srcOrd="0" destOrd="1" presId="urn:microsoft.com/office/officeart/2005/8/layout/hList2"/>
    <dgm:cxn modelId="{AA53A7D8-BB98-450B-8630-E0CB281AD4CD}" type="presParOf" srcId="{302DE4AF-0D3E-49C6-A7B2-2E1994437F9A}" destId="{CABA4008-2589-4BDF-B047-3155456413D8}" srcOrd="0" destOrd="0" presId="urn:microsoft.com/office/officeart/2005/8/layout/hList2"/>
    <dgm:cxn modelId="{847D480F-48FA-4BDC-B5DC-6481E4D64FB4}" type="presParOf" srcId="{CABA4008-2589-4BDF-B047-3155456413D8}" destId="{1D665875-7322-40B6-8C6C-15112C91D5F4}" srcOrd="0" destOrd="0" presId="urn:microsoft.com/office/officeart/2005/8/layout/hList2"/>
    <dgm:cxn modelId="{741ADC16-24DF-4D7D-824C-BF2809DD7851}" type="presParOf" srcId="{CABA4008-2589-4BDF-B047-3155456413D8}" destId="{C2AA531E-A7A8-474E-9254-926108F33A7D}" srcOrd="1" destOrd="0" presId="urn:microsoft.com/office/officeart/2005/8/layout/hList2"/>
    <dgm:cxn modelId="{457BFDE5-00B0-42B8-9290-46A017DC382C}" type="presParOf" srcId="{CABA4008-2589-4BDF-B047-3155456413D8}" destId="{A1942E95-5C04-4F72-84A2-DFF30E31719C}" srcOrd="2" destOrd="0" presId="urn:microsoft.com/office/officeart/2005/8/layout/hList2"/>
    <dgm:cxn modelId="{00627FBF-9B51-44BE-AAED-AEE2A422C46D}" type="presParOf" srcId="{302DE4AF-0D3E-49C6-A7B2-2E1994437F9A}" destId="{980993D5-9F98-4865-BB5A-3B36E956A7E3}" srcOrd="1" destOrd="0" presId="urn:microsoft.com/office/officeart/2005/8/layout/hList2"/>
    <dgm:cxn modelId="{955ABBBA-DCB7-4393-AF76-525733BFF000}" type="presParOf" srcId="{302DE4AF-0D3E-49C6-A7B2-2E1994437F9A}" destId="{FC7A70FA-E438-41D9-99B8-EEDEE050ED71}" srcOrd="2" destOrd="0" presId="urn:microsoft.com/office/officeart/2005/8/layout/hList2"/>
    <dgm:cxn modelId="{8939AD89-D6DE-462A-8419-D9F3F7FC13C4}" type="presParOf" srcId="{FC7A70FA-E438-41D9-99B8-EEDEE050ED71}" destId="{51023876-E421-46B2-A456-CB01F7879B79}" srcOrd="0" destOrd="0" presId="urn:microsoft.com/office/officeart/2005/8/layout/hList2"/>
    <dgm:cxn modelId="{7AD1AACD-78C3-43BE-9229-4FDFACEBFB7B}" type="presParOf" srcId="{FC7A70FA-E438-41D9-99B8-EEDEE050ED71}" destId="{403A762A-15F8-45F4-BB84-F2E8247C98BD}" srcOrd="1" destOrd="0" presId="urn:microsoft.com/office/officeart/2005/8/layout/hList2"/>
    <dgm:cxn modelId="{EDFE9807-F10E-462B-B5C5-C06C9CE7274C}" type="presParOf" srcId="{FC7A70FA-E438-41D9-99B8-EEDEE050ED71}" destId="{3B32D13F-5B47-4844-8F40-9DEFBF0711B7}" srcOrd="2" destOrd="0" presId="urn:microsoft.com/office/officeart/2005/8/layout/hList2"/>
    <dgm:cxn modelId="{DF32BE5E-8E3B-44C2-86BA-B2D3467E722D}" type="presParOf" srcId="{302DE4AF-0D3E-49C6-A7B2-2E1994437F9A}" destId="{50A125F6-C2D1-4FFD-9D28-681CDD733D72}" srcOrd="3" destOrd="0" presId="urn:microsoft.com/office/officeart/2005/8/layout/hList2"/>
    <dgm:cxn modelId="{A9DA6C58-E41C-406B-8487-4D94976D6A65}" type="presParOf" srcId="{302DE4AF-0D3E-49C6-A7B2-2E1994437F9A}" destId="{9079C3F3-94D4-4C7B-B902-3BD5E715DA25}" srcOrd="4" destOrd="0" presId="urn:microsoft.com/office/officeart/2005/8/layout/hList2"/>
    <dgm:cxn modelId="{0232512D-1714-4AED-959C-5E8DD8A7CC22}" type="presParOf" srcId="{9079C3F3-94D4-4C7B-B902-3BD5E715DA25}" destId="{A2184189-1B7D-4BD5-8FC6-4C20139849FF}" srcOrd="0" destOrd="0" presId="urn:microsoft.com/office/officeart/2005/8/layout/hList2"/>
    <dgm:cxn modelId="{D59E886D-54FE-4B6A-8401-065898892C20}" type="presParOf" srcId="{9079C3F3-94D4-4C7B-B902-3BD5E715DA25}" destId="{9BD3A9EC-3BEF-4616-BEB0-70F9D76A04CF}" srcOrd="1" destOrd="0" presId="urn:microsoft.com/office/officeart/2005/8/layout/hList2"/>
    <dgm:cxn modelId="{5FD85410-750F-4072-B090-B1FCC8A9A311}" type="presParOf" srcId="{9079C3F3-94D4-4C7B-B902-3BD5E715DA25}" destId="{DFC8540E-4556-4CFF-880B-7C3F2D666BAF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37B421A-B82A-4505-A7CD-6E0389DF1231}" type="doc">
      <dgm:prSet loTypeId="urn:microsoft.com/office/officeart/2005/8/layout/pyramid2" loCatId="pyramid" qsTypeId="urn:microsoft.com/office/officeart/2005/8/quickstyle/simple3" qsCatId="simple" csTypeId="urn:microsoft.com/office/officeart/2005/8/colors/accent1_2" csCatId="accent1" phldr="1"/>
      <dgm:spPr/>
    </dgm:pt>
    <dgm:pt modelId="{A98E991F-8F7C-4B4C-AE15-A1B90A08DA22}">
      <dgm:prSet phldrT="[Texte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fr-FR" sz="1400" b="1" dirty="0" smtClean="0">
              <a:solidFill>
                <a:srgbClr val="00B050"/>
              </a:solidFill>
            </a:rPr>
            <a:t>Troisième niveau</a:t>
          </a:r>
          <a:r>
            <a:rPr lang="fr-FR" sz="1400" dirty="0" smtClean="0">
              <a:solidFill>
                <a:srgbClr val="00B050"/>
              </a:solidFill>
            </a:rPr>
            <a:t>: Personnes qui se retrouvent affectées par une expérience rapportée (ex: via les médias, etc.)</a:t>
          </a:r>
          <a:endParaRPr lang="fr-FR" sz="1400" dirty="0">
            <a:solidFill>
              <a:srgbClr val="00B050"/>
            </a:solidFill>
          </a:endParaRPr>
        </a:p>
      </dgm:t>
    </dgm:pt>
    <dgm:pt modelId="{F6D6BF28-E88E-46C1-B208-1ACA2069C21B}" type="parTrans" cxnId="{AD67AC78-1CAF-47A5-8762-EEBF71058E8C}">
      <dgm:prSet/>
      <dgm:spPr/>
      <dgm:t>
        <a:bodyPr/>
        <a:lstStyle/>
        <a:p>
          <a:endParaRPr lang="fr-FR"/>
        </a:p>
      </dgm:t>
    </dgm:pt>
    <dgm:pt modelId="{AD129FAB-7DA1-4F08-8834-B95CE86CDB65}" type="sibTrans" cxnId="{AD67AC78-1CAF-47A5-8762-EEBF71058E8C}">
      <dgm:prSet/>
      <dgm:spPr/>
      <dgm:t>
        <a:bodyPr/>
        <a:lstStyle/>
        <a:p>
          <a:endParaRPr lang="fr-FR"/>
        </a:p>
      </dgm:t>
    </dgm:pt>
    <dgm:pt modelId="{395E6864-7A5A-436F-B062-C71E824416A2}">
      <dgm:prSet phldrT="[Texte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fr-FR" sz="1400" b="1" i="0" dirty="0" smtClean="0">
              <a:solidFill>
                <a:schemeClr val="accent2"/>
              </a:solidFill>
            </a:rPr>
            <a:t>Deuxième niveau: </a:t>
          </a:r>
          <a:r>
            <a:rPr lang="fr-FR" sz="1400" dirty="0" smtClean="0">
              <a:solidFill>
                <a:schemeClr val="accent2"/>
              </a:solidFill>
            </a:rPr>
            <a:t>Proches et familles endeuillées, personnes ayant été en contact étroit avec le virus</a:t>
          </a:r>
          <a:endParaRPr lang="fr-FR" sz="1400" dirty="0">
            <a:solidFill>
              <a:schemeClr val="accent2"/>
            </a:solidFill>
          </a:endParaRPr>
        </a:p>
      </dgm:t>
    </dgm:pt>
    <dgm:pt modelId="{1DE6E081-F770-44AC-B004-3073B86DFD81}" type="parTrans" cxnId="{8BB6F4BE-20A5-45F7-9989-2CCF9CBDE663}">
      <dgm:prSet/>
      <dgm:spPr/>
      <dgm:t>
        <a:bodyPr/>
        <a:lstStyle/>
        <a:p>
          <a:endParaRPr lang="fr-FR"/>
        </a:p>
      </dgm:t>
    </dgm:pt>
    <dgm:pt modelId="{AD75613E-0CFE-4A59-872A-C123AE49242F}" type="sibTrans" cxnId="{8BB6F4BE-20A5-45F7-9989-2CCF9CBDE663}">
      <dgm:prSet/>
      <dgm:spPr/>
      <dgm:t>
        <a:bodyPr/>
        <a:lstStyle/>
        <a:p>
          <a:endParaRPr lang="fr-FR"/>
        </a:p>
      </dgm:t>
    </dgm:pt>
    <dgm:pt modelId="{51372D9B-59C4-4D67-A250-E79EFB8098C7}">
      <dgm:prSet phldrT="[Texte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fr-FR" sz="1400" b="1" dirty="0" smtClean="0">
              <a:solidFill>
                <a:srgbClr val="FF0000"/>
              </a:solidFill>
            </a:rPr>
            <a:t>Premier niveau: </a:t>
          </a:r>
          <a:r>
            <a:rPr lang="fr-FR" sz="1400" dirty="0" smtClean="0">
              <a:solidFill>
                <a:srgbClr val="FF0000"/>
              </a:solidFill>
            </a:rPr>
            <a:t>Personnes atteintes de la COVID et les travailleurs des services essentiels touchés par le virus</a:t>
          </a:r>
          <a:endParaRPr lang="fr-FR" sz="1400" dirty="0">
            <a:solidFill>
              <a:srgbClr val="FF0000"/>
            </a:solidFill>
          </a:endParaRPr>
        </a:p>
      </dgm:t>
    </dgm:pt>
    <dgm:pt modelId="{D73DC6B2-60CB-45D6-868F-0CF39FFE47C1}" type="parTrans" cxnId="{E1A78658-6CC4-43DA-98AC-38E86FE56C5E}">
      <dgm:prSet/>
      <dgm:spPr/>
      <dgm:t>
        <a:bodyPr/>
        <a:lstStyle/>
        <a:p>
          <a:endParaRPr lang="fr-FR"/>
        </a:p>
      </dgm:t>
    </dgm:pt>
    <dgm:pt modelId="{F2FFAF93-4B8B-4480-9FC2-04C6216BC8D5}" type="sibTrans" cxnId="{E1A78658-6CC4-43DA-98AC-38E86FE56C5E}">
      <dgm:prSet/>
      <dgm:spPr/>
      <dgm:t>
        <a:bodyPr/>
        <a:lstStyle/>
        <a:p>
          <a:endParaRPr lang="fr-FR"/>
        </a:p>
      </dgm:t>
    </dgm:pt>
    <dgm:pt modelId="{7921492B-E206-4934-96BC-F0D81D2F62AD}" type="pres">
      <dgm:prSet presAssocID="{B37B421A-B82A-4505-A7CD-6E0389DF1231}" presName="compositeShape" presStyleCnt="0">
        <dgm:presLayoutVars>
          <dgm:dir/>
          <dgm:resizeHandles/>
        </dgm:presLayoutVars>
      </dgm:prSet>
      <dgm:spPr/>
    </dgm:pt>
    <dgm:pt modelId="{5E63BC7D-42DF-47E8-AB45-45B7025D1067}" type="pres">
      <dgm:prSet presAssocID="{B37B421A-B82A-4505-A7CD-6E0389DF1231}" presName="pyramid" presStyleLbl="node1" presStyleIdx="0" presStyleCnt="1" custLinFactNeighborX="1669" custLinFactNeighborY="-371"/>
      <dgm:spPr/>
    </dgm:pt>
    <dgm:pt modelId="{24F9D2DC-7DC7-4095-B2BE-AF904C0D03AB}" type="pres">
      <dgm:prSet presAssocID="{B37B421A-B82A-4505-A7CD-6E0389DF1231}" presName="theList" presStyleCnt="0"/>
      <dgm:spPr/>
    </dgm:pt>
    <dgm:pt modelId="{94F29A65-1CDF-4F7E-916E-78F8F49B130F}" type="pres">
      <dgm:prSet presAssocID="{A98E991F-8F7C-4B4C-AE15-A1B90A08DA22}" presName="aNode" presStyleLbl="fgAcc1" presStyleIdx="0" presStyleCnt="3" custScaleX="188110" custLinFactNeighborX="515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49B68A3-7B79-41AB-B483-8AED5F1DA1AF}" type="pres">
      <dgm:prSet presAssocID="{A98E991F-8F7C-4B4C-AE15-A1B90A08DA22}" presName="aSpace" presStyleCnt="0"/>
      <dgm:spPr/>
    </dgm:pt>
    <dgm:pt modelId="{07D71D53-1116-4727-A46C-D36C94513D5F}" type="pres">
      <dgm:prSet presAssocID="{395E6864-7A5A-436F-B062-C71E824416A2}" presName="aNode" presStyleLbl="fgAcc1" presStyleIdx="1" presStyleCnt="3" custScaleX="188093" custLinFactNeighborX="5006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72035F6-D10F-4138-A450-F58FB2565D14}" type="pres">
      <dgm:prSet presAssocID="{395E6864-7A5A-436F-B062-C71E824416A2}" presName="aSpace" presStyleCnt="0"/>
      <dgm:spPr/>
    </dgm:pt>
    <dgm:pt modelId="{C0FEC56E-65FB-4EF5-903D-EAEB70CA6B6E}" type="pres">
      <dgm:prSet presAssocID="{51372D9B-59C4-4D67-A250-E79EFB8098C7}" presName="aNode" presStyleLbl="fgAcc1" presStyleIdx="2" presStyleCnt="3" custScaleX="188093" custLinFactNeighborX="51157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96688CD-490C-4895-8982-343487E1ED44}" type="pres">
      <dgm:prSet presAssocID="{51372D9B-59C4-4D67-A250-E79EFB8098C7}" presName="aSpace" presStyleCnt="0"/>
      <dgm:spPr/>
    </dgm:pt>
  </dgm:ptLst>
  <dgm:cxnLst>
    <dgm:cxn modelId="{E1A78658-6CC4-43DA-98AC-38E86FE56C5E}" srcId="{B37B421A-B82A-4505-A7CD-6E0389DF1231}" destId="{51372D9B-59C4-4D67-A250-E79EFB8098C7}" srcOrd="2" destOrd="0" parTransId="{D73DC6B2-60CB-45D6-868F-0CF39FFE47C1}" sibTransId="{F2FFAF93-4B8B-4480-9FC2-04C6216BC8D5}"/>
    <dgm:cxn modelId="{8BB6F4BE-20A5-45F7-9989-2CCF9CBDE663}" srcId="{B37B421A-B82A-4505-A7CD-6E0389DF1231}" destId="{395E6864-7A5A-436F-B062-C71E824416A2}" srcOrd="1" destOrd="0" parTransId="{1DE6E081-F770-44AC-B004-3073B86DFD81}" sibTransId="{AD75613E-0CFE-4A59-872A-C123AE49242F}"/>
    <dgm:cxn modelId="{0784DD6C-C4AE-44D8-9DA5-84C30603F1E8}" type="presOf" srcId="{A98E991F-8F7C-4B4C-AE15-A1B90A08DA22}" destId="{94F29A65-1CDF-4F7E-916E-78F8F49B130F}" srcOrd="0" destOrd="0" presId="urn:microsoft.com/office/officeart/2005/8/layout/pyramid2"/>
    <dgm:cxn modelId="{17DDE756-6E2C-4F54-B6C8-ED191B6F92DA}" type="presOf" srcId="{B37B421A-B82A-4505-A7CD-6E0389DF1231}" destId="{7921492B-E206-4934-96BC-F0D81D2F62AD}" srcOrd="0" destOrd="0" presId="urn:microsoft.com/office/officeart/2005/8/layout/pyramid2"/>
    <dgm:cxn modelId="{804B0D71-E632-4157-9D2B-E6AECA1B7C0B}" type="presOf" srcId="{395E6864-7A5A-436F-B062-C71E824416A2}" destId="{07D71D53-1116-4727-A46C-D36C94513D5F}" srcOrd="0" destOrd="0" presId="urn:microsoft.com/office/officeart/2005/8/layout/pyramid2"/>
    <dgm:cxn modelId="{AD67AC78-1CAF-47A5-8762-EEBF71058E8C}" srcId="{B37B421A-B82A-4505-A7CD-6E0389DF1231}" destId="{A98E991F-8F7C-4B4C-AE15-A1B90A08DA22}" srcOrd="0" destOrd="0" parTransId="{F6D6BF28-E88E-46C1-B208-1ACA2069C21B}" sibTransId="{AD129FAB-7DA1-4F08-8834-B95CE86CDB65}"/>
    <dgm:cxn modelId="{E3418FC9-F6DA-4BC7-A414-3065D3854691}" type="presOf" srcId="{51372D9B-59C4-4D67-A250-E79EFB8098C7}" destId="{C0FEC56E-65FB-4EF5-903D-EAEB70CA6B6E}" srcOrd="0" destOrd="0" presId="urn:microsoft.com/office/officeart/2005/8/layout/pyramid2"/>
    <dgm:cxn modelId="{EB54EF01-7AC6-49F2-96EB-8F9ACCEE52AB}" type="presParOf" srcId="{7921492B-E206-4934-96BC-F0D81D2F62AD}" destId="{5E63BC7D-42DF-47E8-AB45-45B7025D1067}" srcOrd="0" destOrd="0" presId="urn:microsoft.com/office/officeart/2005/8/layout/pyramid2"/>
    <dgm:cxn modelId="{46AA497B-756D-44CA-AD90-794ADFC49B89}" type="presParOf" srcId="{7921492B-E206-4934-96BC-F0D81D2F62AD}" destId="{24F9D2DC-7DC7-4095-B2BE-AF904C0D03AB}" srcOrd="1" destOrd="0" presId="urn:microsoft.com/office/officeart/2005/8/layout/pyramid2"/>
    <dgm:cxn modelId="{571A5CE6-17E9-4A3C-B1D8-3276F1DAEBF2}" type="presParOf" srcId="{24F9D2DC-7DC7-4095-B2BE-AF904C0D03AB}" destId="{94F29A65-1CDF-4F7E-916E-78F8F49B130F}" srcOrd="0" destOrd="0" presId="urn:microsoft.com/office/officeart/2005/8/layout/pyramid2"/>
    <dgm:cxn modelId="{20AA80E0-FB99-49A5-A8FC-4EB8B8CC8631}" type="presParOf" srcId="{24F9D2DC-7DC7-4095-B2BE-AF904C0D03AB}" destId="{849B68A3-7B79-41AB-B483-8AED5F1DA1AF}" srcOrd="1" destOrd="0" presId="urn:microsoft.com/office/officeart/2005/8/layout/pyramid2"/>
    <dgm:cxn modelId="{A82964A6-1875-4058-BDC5-43358BA550B4}" type="presParOf" srcId="{24F9D2DC-7DC7-4095-B2BE-AF904C0D03AB}" destId="{07D71D53-1116-4727-A46C-D36C94513D5F}" srcOrd="2" destOrd="0" presId="urn:microsoft.com/office/officeart/2005/8/layout/pyramid2"/>
    <dgm:cxn modelId="{7D2B75CC-09A6-4AEC-8460-0E842ED20C56}" type="presParOf" srcId="{24F9D2DC-7DC7-4095-B2BE-AF904C0D03AB}" destId="{272035F6-D10F-4138-A450-F58FB2565D14}" srcOrd="3" destOrd="0" presId="urn:microsoft.com/office/officeart/2005/8/layout/pyramid2"/>
    <dgm:cxn modelId="{BDC71ECD-BCB0-432B-92A9-75A3EEC7B84E}" type="presParOf" srcId="{24F9D2DC-7DC7-4095-B2BE-AF904C0D03AB}" destId="{C0FEC56E-65FB-4EF5-903D-EAEB70CA6B6E}" srcOrd="4" destOrd="0" presId="urn:microsoft.com/office/officeart/2005/8/layout/pyramid2"/>
    <dgm:cxn modelId="{F733C200-405D-4193-8B0D-7CF813C6F14A}" type="presParOf" srcId="{24F9D2DC-7DC7-4095-B2BE-AF904C0D03AB}" destId="{696688CD-490C-4895-8982-343487E1ED44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B20E826-A4F7-44A8-A01E-10614EEB71C1}" type="doc">
      <dgm:prSet loTypeId="urn:microsoft.com/office/officeart/2005/8/layout/balance1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8EDEA85D-F377-417E-A46A-8418C308A5A8}">
      <dgm:prSet phldrT="[Texte]"/>
      <dgm:spPr/>
      <dgm:t>
        <a:bodyPr/>
        <a:lstStyle/>
        <a:p>
          <a:r>
            <a:rPr lang="fr-FR" dirty="0" smtClean="0"/>
            <a:t>Vulnérabilités sur le plan des caractéristiques personnelles</a:t>
          </a:r>
          <a:endParaRPr lang="fr-FR" dirty="0"/>
        </a:p>
      </dgm:t>
    </dgm:pt>
    <dgm:pt modelId="{CA170183-7D13-4858-9D87-C39234F7E148}" type="parTrans" cxnId="{A1415CA5-4A78-44C6-B986-D491F08F0B5C}">
      <dgm:prSet/>
      <dgm:spPr/>
      <dgm:t>
        <a:bodyPr/>
        <a:lstStyle/>
        <a:p>
          <a:endParaRPr lang="fr-FR"/>
        </a:p>
      </dgm:t>
    </dgm:pt>
    <dgm:pt modelId="{21F32F07-618E-46F4-BB30-F35ABDB497A9}" type="sibTrans" cxnId="{A1415CA5-4A78-44C6-B986-D491F08F0B5C}">
      <dgm:prSet/>
      <dgm:spPr/>
      <dgm:t>
        <a:bodyPr/>
        <a:lstStyle/>
        <a:p>
          <a:endParaRPr lang="fr-FR"/>
        </a:p>
      </dgm:t>
    </dgm:pt>
    <dgm:pt modelId="{5D2266F3-2BC8-4BB2-A53D-8472F761AC1C}">
      <dgm:prSet phldrT="[Texte]"/>
      <dgm:spPr/>
      <dgm:t>
        <a:bodyPr/>
        <a:lstStyle/>
        <a:p>
          <a:r>
            <a:rPr lang="fr-FR" dirty="0" smtClean="0"/>
            <a:t>Situation en contexte de pandémie</a:t>
          </a:r>
          <a:endParaRPr lang="fr-FR" dirty="0"/>
        </a:p>
      </dgm:t>
    </dgm:pt>
    <dgm:pt modelId="{4BE7B11E-A7AC-4FFA-AAC5-CD553043E5CA}" type="parTrans" cxnId="{47C187B3-6499-4217-805C-23740F173201}">
      <dgm:prSet/>
      <dgm:spPr/>
      <dgm:t>
        <a:bodyPr/>
        <a:lstStyle/>
        <a:p>
          <a:endParaRPr lang="fr-FR"/>
        </a:p>
      </dgm:t>
    </dgm:pt>
    <dgm:pt modelId="{8357D46B-4B4F-4640-A682-A780C7F5EF91}" type="sibTrans" cxnId="{47C187B3-6499-4217-805C-23740F173201}">
      <dgm:prSet/>
      <dgm:spPr/>
      <dgm:t>
        <a:bodyPr/>
        <a:lstStyle/>
        <a:p>
          <a:endParaRPr lang="fr-FR"/>
        </a:p>
      </dgm:t>
    </dgm:pt>
    <dgm:pt modelId="{DCE45A43-EA01-4686-9CF2-91A99723CC31}">
      <dgm:prSet phldrT="[Texte]"/>
      <dgm:spPr/>
      <dgm:t>
        <a:bodyPr/>
        <a:lstStyle/>
        <a:p>
          <a:r>
            <a:rPr lang="fr-FR" dirty="0" smtClean="0"/>
            <a:t>Personnes ayant subies une perte d’emploi de revenu, personnes seules, pas de réseau</a:t>
          </a:r>
          <a:endParaRPr lang="fr-FR" dirty="0"/>
        </a:p>
      </dgm:t>
    </dgm:pt>
    <dgm:pt modelId="{578C4F9A-07C0-4819-B456-6419E3B071A7}" type="parTrans" cxnId="{D2283860-4994-41F9-8086-64A85A3B8D7B}">
      <dgm:prSet/>
      <dgm:spPr/>
      <dgm:t>
        <a:bodyPr/>
        <a:lstStyle/>
        <a:p>
          <a:endParaRPr lang="fr-FR"/>
        </a:p>
      </dgm:t>
    </dgm:pt>
    <dgm:pt modelId="{6FAA32A6-5F81-4032-9728-148311746E41}" type="sibTrans" cxnId="{D2283860-4994-41F9-8086-64A85A3B8D7B}">
      <dgm:prSet/>
      <dgm:spPr/>
      <dgm:t>
        <a:bodyPr/>
        <a:lstStyle/>
        <a:p>
          <a:endParaRPr lang="fr-FR"/>
        </a:p>
      </dgm:t>
    </dgm:pt>
    <dgm:pt modelId="{13DA6621-E0BC-400C-A8CA-F1046F6F16C0}">
      <dgm:prSet phldrT="[Texte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dirty="0" smtClean="0"/>
            <a:t>Personnes vivant une détérioration de son état psychologique et physique</a:t>
          </a:r>
        </a:p>
        <a:p>
          <a:pPr lvl="0" defTabSz="3111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fr-FR" dirty="0"/>
        </a:p>
      </dgm:t>
    </dgm:pt>
    <dgm:pt modelId="{8D425073-324A-40E1-ACA1-0AF7873EF080}" type="parTrans" cxnId="{2D9C0689-AA7A-407E-927D-443F2E7E0E06}">
      <dgm:prSet/>
      <dgm:spPr/>
      <dgm:t>
        <a:bodyPr/>
        <a:lstStyle/>
        <a:p>
          <a:endParaRPr lang="fr-FR"/>
        </a:p>
      </dgm:t>
    </dgm:pt>
    <dgm:pt modelId="{1D620D9A-3103-4EFC-9781-234566C1812C}" type="sibTrans" cxnId="{2D9C0689-AA7A-407E-927D-443F2E7E0E06}">
      <dgm:prSet/>
      <dgm:spPr/>
      <dgm:t>
        <a:bodyPr/>
        <a:lstStyle/>
        <a:p>
          <a:endParaRPr lang="fr-FR"/>
        </a:p>
      </dgm:t>
    </dgm:pt>
    <dgm:pt modelId="{6D669BAA-161C-476B-AAAD-A78B4757A343}">
      <dgm:prSet phldrT="[Texte]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fr-FR" dirty="0" smtClean="0"/>
            <a:t>Personnes ayant été exposées directement ou indirectement à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fr-FR" dirty="0" smtClean="0"/>
            <a:t>la COVID</a:t>
          </a:r>
        </a:p>
      </dgm:t>
    </dgm:pt>
    <dgm:pt modelId="{34EFA81B-6DA1-4DF1-8683-BFD06CB75E10}" type="parTrans" cxnId="{9BB09F6F-59A7-45B1-861A-741180E36D93}">
      <dgm:prSet/>
      <dgm:spPr/>
      <dgm:t>
        <a:bodyPr/>
        <a:lstStyle/>
        <a:p>
          <a:endParaRPr lang="fr-FR"/>
        </a:p>
      </dgm:t>
    </dgm:pt>
    <dgm:pt modelId="{942A32C4-66A4-4BEE-8A77-1660E6D6FD5E}" type="sibTrans" cxnId="{9BB09F6F-59A7-45B1-861A-741180E36D93}">
      <dgm:prSet/>
      <dgm:spPr/>
      <dgm:t>
        <a:bodyPr/>
        <a:lstStyle/>
        <a:p>
          <a:endParaRPr lang="fr-FR"/>
        </a:p>
      </dgm:t>
    </dgm:pt>
    <dgm:pt modelId="{EAA6AC02-2F1E-4882-B3F0-2C46C6A86E0D}">
      <dgm:prSet/>
      <dgm:spPr/>
      <dgm:t>
        <a:bodyPr/>
        <a:lstStyle/>
        <a:p>
          <a:r>
            <a:rPr lang="fr-FR" dirty="0" smtClean="0"/>
            <a:t>Vulnérabilités sur le plan des milieux de vie, des systèmes (familial, etc.) et du contexte.</a:t>
          </a:r>
          <a:endParaRPr lang="fr-FR" dirty="0"/>
        </a:p>
      </dgm:t>
    </dgm:pt>
    <dgm:pt modelId="{9BB2C7C6-E7DA-43DF-824E-4322610127AB}" type="parTrans" cxnId="{CD63A47B-D059-4878-9FA8-D1505D307669}">
      <dgm:prSet/>
      <dgm:spPr/>
      <dgm:t>
        <a:bodyPr/>
        <a:lstStyle/>
        <a:p>
          <a:endParaRPr lang="fr-FR"/>
        </a:p>
      </dgm:t>
    </dgm:pt>
    <dgm:pt modelId="{CCBAE8E0-98AB-43F0-8A75-19A509FD6D4B}" type="sibTrans" cxnId="{CD63A47B-D059-4878-9FA8-D1505D307669}">
      <dgm:prSet/>
      <dgm:spPr/>
      <dgm:t>
        <a:bodyPr/>
        <a:lstStyle/>
        <a:p>
          <a:endParaRPr lang="fr-FR"/>
        </a:p>
      </dgm:t>
    </dgm:pt>
    <dgm:pt modelId="{0D24E2F4-2963-40F0-BF5B-0BF0A29C01E3}">
      <dgm:prSet phldrT="[Texte]"/>
      <dgm:spPr/>
      <dgm:t>
        <a:bodyPr/>
        <a:lstStyle/>
        <a:p>
          <a:r>
            <a:rPr lang="fr-FR" dirty="0" smtClean="0"/>
            <a:t>Situation avant la pandémie</a:t>
          </a:r>
          <a:endParaRPr lang="fr-FR" dirty="0"/>
        </a:p>
      </dgm:t>
    </dgm:pt>
    <dgm:pt modelId="{793B6AC3-7792-486F-97DC-C977E706F285}" type="sibTrans" cxnId="{4C1F4CE4-5C25-420A-B134-83CD3C0DA86E}">
      <dgm:prSet/>
      <dgm:spPr/>
      <dgm:t>
        <a:bodyPr/>
        <a:lstStyle/>
        <a:p>
          <a:endParaRPr lang="fr-FR"/>
        </a:p>
      </dgm:t>
    </dgm:pt>
    <dgm:pt modelId="{357BC643-2126-4AFB-9188-3387261B3807}" type="parTrans" cxnId="{4C1F4CE4-5C25-420A-B134-83CD3C0DA86E}">
      <dgm:prSet/>
      <dgm:spPr/>
      <dgm:t>
        <a:bodyPr/>
        <a:lstStyle/>
        <a:p>
          <a:endParaRPr lang="fr-FR"/>
        </a:p>
      </dgm:t>
    </dgm:pt>
    <dgm:pt modelId="{BB6DD50F-9162-4112-92F5-0736DA4A802F}" type="pres">
      <dgm:prSet presAssocID="{3B20E826-A4F7-44A8-A01E-10614EEB71C1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7422DDE-61A1-4E31-948E-EEE4D1C4B20D}" type="pres">
      <dgm:prSet presAssocID="{3B20E826-A4F7-44A8-A01E-10614EEB71C1}" presName="dummyMaxCanvas" presStyleCnt="0"/>
      <dgm:spPr/>
    </dgm:pt>
    <dgm:pt modelId="{0E0B5131-46C0-4DB4-BE87-4114152B9C8A}" type="pres">
      <dgm:prSet presAssocID="{3B20E826-A4F7-44A8-A01E-10614EEB71C1}" presName="parentComposite" presStyleCnt="0"/>
      <dgm:spPr/>
    </dgm:pt>
    <dgm:pt modelId="{A5BE6018-BEBC-4B11-A698-CC7AFB9198B0}" type="pres">
      <dgm:prSet presAssocID="{3B20E826-A4F7-44A8-A01E-10614EEB71C1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fr-FR"/>
        </a:p>
      </dgm:t>
    </dgm:pt>
    <dgm:pt modelId="{6D76433C-141D-40D5-9206-EF688A81981B}" type="pres">
      <dgm:prSet presAssocID="{3B20E826-A4F7-44A8-A01E-10614EEB71C1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fr-FR"/>
        </a:p>
      </dgm:t>
    </dgm:pt>
    <dgm:pt modelId="{DDCBC353-DD7C-4AA7-A80D-9F13D1A22B39}" type="pres">
      <dgm:prSet presAssocID="{3B20E826-A4F7-44A8-A01E-10614EEB71C1}" presName="childrenComposite" presStyleCnt="0"/>
      <dgm:spPr/>
    </dgm:pt>
    <dgm:pt modelId="{38E49BE5-7941-438F-8F33-3A0525EA3DAE}" type="pres">
      <dgm:prSet presAssocID="{3B20E826-A4F7-44A8-A01E-10614EEB71C1}" presName="dummyMaxCanvas_ChildArea" presStyleCnt="0"/>
      <dgm:spPr/>
    </dgm:pt>
    <dgm:pt modelId="{E7402DBF-0C53-4220-BE84-CB74EA205019}" type="pres">
      <dgm:prSet presAssocID="{3B20E826-A4F7-44A8-A01E-10614EEB71C1}" presName="fulcrum" presStyleLbl="alignAccFollowNode1" presStyleIdx="2" presStyleCnt="4"/>
      <dgm:spPr/>
    </dgm:pt>
    <dgm:pt modelId="{FAA9A114-372D-4F0A-9F5D-E1F55E84AC59}" type="pres">
      <dgm:prSet presAssocID="{3B20E826-A4F7-44A8-A01E-10614EEB71C1}" presName="balance_23" presStyleLbl="alignAccFollowNode1" presStyleIdx="3" presStyleCnt="4">
        <dgm:presLayoutVars>
          <dgm:bulletEnabled val="1"/>
        </dgm:presLayoutVars>
      </dgm:prSet>
      <dgm:spPr/>
    </dgm:pt>
    <dgm:pt modelId="{B25A85E9-C398-4A22-83B2-08B0B2EBC47F}" type="pres">
      <dgm:prSet presAssocID="{3B20E826-A4F7-44A8-A01E-10614EEB71C1}" presName="right_23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91F6B90-A5B8-43BC-A063-C93E2317F5BC}" type="pres">
      <dgm:prSet presAssocID="{3B20E826-A4F7-44A8-A01E-10614EEB71C1}" presName="right_23_2" presStyleLbl="node1" presStyleIdx="1" presStyleCnt="5" custLinFactNeighborX="-370" custLinFactNeighborY="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BA19710-C4A0-4701-8046-58DACE3A1469}" type="pres">
      <dgm:prSet presAssocID="{3B20E826-A4F7-44A8-A01E-10614EEB71C1}" presName="right_23_3" presStyleLbl="node1" presStyleIdx="2" presStyleCnt="5" custLinFactNeighborX="-370" custLinFactNeighborY="71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F05F100-5EAA-4E47-A3D0-7E1F605B836D}" type="pres">
      <dgm:prSet presAssocID="{3B20E826-A4F7-44A8-A01E-10614EEB71C1}" presName="left_23_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72F8037-13E3-4134-8FA5-90049715E2C0}" type="pres">
      <dgm:prSet presAssocID="{3B20E826-A4F7-44A8-A01E-10614EEB71C1}" presName="left_23_2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2D9C0689-AA7A-407E-927D-443F2E7E0E06}" srcId="{5D2266F3-2BC8-4BB2-A53D-8472F761AC1C}" destId="{13DA6621-E0BC-400C-A8CA-F1046F6F16C0}" srcOrd="1" destOrd="0" parTransId="{8D425073-324A-40E1-ACA1-0AF7873EF080}" sibTransId="{1D620D9A-3103-4EFC-9781-234566C1812C}"/>
    <dgm:cxn modelId="{79E49C79-A3A8-4427-B296-61E9FB7C8E36}" type="presOf" srcId="{3B20E826-A4F7-44A8-A01E-10614EEB71C1}" destId="{BB6DD50F-9162-4112-92F5-0736DA4A802F}" srcOrd="0" destOrd="0" presId="urn:microsoft.com/office/officeart/2005/8/layout/balance1"/>
    <dgm:cxn modelId="{D2283860-4994-41F9-8086-64A85A3B8D7B}" srcId="{5D2266F3-2BC8-4BB2-A53D-8472F761AC1C}" destId="{DCE45A43-EA01-4686-9CF2-91A99723CC31}" srcOrd="0" destOrd="0" parTransId="{578C4F9A-07C0-4819-B456-6419E3B071A7}" sibTransId="{6FAA32A6-5F81-4032-9728-148311746E41}"/>
    <dgm:cxn modelId="{CD63A47B-D059-4878-9FA8-D1505D307669}" srcId="{0D24E2F4-2963-40F0-BF5B-0BF0A29C01E3}" destId="{EAA6AC02-2F1E-4882-B3F0-2C46C6A86E0D}" srcOrd="0" destOrd="0" parTransId="{9BB2C7C6-E7DA-43DF-824E-4322610127AB}" sibTransId="{CCBAE8E0-98AB-43F0-8A75-19A509FD6D4B}"/>
    <dgm:cxn modelId="{6F44C3F8-CC3E-499F-9A2E-78227FC5AA25}" type="presOf" srcId="{EAA6AC02-2F1E-4882-B3F0-2C46C6A86E0D}" destId="{9F05F100-5EAA-4E47-A3D0-7E1F605B836D}" srcOrd="0" destOrd="0" presId="urn:microsoft.com/office/officeart/2005/8/layout/balance1"/>
    <dgm:cxn modelId="{C6A67866-947D-4724-B68B-282FE286B12F}" type="presOf" srcId="{8EDEA85D-F377-417E-A46A-8418C308A5A8}" destId="{372F8037-13E3-4134-8FA5-90049715E2C0}" srcOrd="0" destOrd="0" presId="urn:microsoft.com/office/officeart/2005/8/layout/balance1"/>
    <dgm:cxn modelId="{E8AE0AA7-5483-49E0-9397-A5E6A8804C28}" type="presOf" srcId="{6D669BAA-161C-476B-AAAD-A78B4757A343}" destId="{8BA19710-C4A0-4701-8046-58DACE3A1469}" srcOrd="0" destOrd="0" presId="urn:microsoft.com/office/officeart/2005/8/layout/balance1"/>
    <dgm:cxn modelId="{0A4F697B-D83B-4545-9D66-050EB6DAFB9F}" type="presOf" srcId="{DCE45A43-EA01-4686-9CF2-91A99723CC31}" destId="{B25A85E9-C398-4A22-83B2-08B0B2EBC47F}" srcOrd="0" destOrd="0" presId="urn:microsoft.com/office/officeart/2005/8/layout/balance1"/>
    <dgm:cxn modelId="{4C1F4CE4-5C25-420A-B134-83CD3C0DA86E}" srcId="{3B20E826-A4F7-44A8-A01E-10614EEB71C1}" destId="{0D24E2F4-2963-40F0-BF5B-0BF0A29C01E3}" srcOrd="0" destOrd="0" parTransId="{357BC643-2126-4AFB-9188-3387261B3807}" sibTransId="{793B6AC3-7792-486F-97DC-C977E706F285}"/>
    <dgm:cxn modelId="{A3FE0239-363B-4E70-B61C-7F83974D2D9C}" type="presOf" srcId="{5D2266F3-2BC8-4BB2-A53D-8472F761AC1C}" destId="{6D76433C-141D-40D5-9206-EF688A81981B}" srcOrd="0" destOrd="0" presId="urn:microsoft.com/office/officeart/2005/8/layout/balance1"/>
    <dgm:cxn modelId="{47C187B3-6499-4217-805C-23740F173201}" srcId="{3B20E826-A4F7-44A8-A01E-10614EEB71C1}" destId="{5D2266F3-2BC8-4BB2-A53D-8472F761AC1C}" srcOrd="1" destOrd="0" parTransId="{4BE7B11E-A7AC-4FFA-AAC5-CD553043E5CA}" sibTransId="{8357D46B-4B4F-4640-A682-A780C7F5EF91}"/>
    <dgm:cxn modelId="{A1415CA5-4A78-44C6-B986-D491F08F0B5C}" srcId="{0D24E2F4-2963-40F0-BF5B-0BF0A29C01E3}" destId="{8EDEA85D-F377-417E-A46A-8418C308A5A8}" srcOrd="1" destOrd="0" parTransId="{CA170183-7D13-4858-9D87-C39234F7E148}" sibTransId="{21F32F07-618E-46F4-BB30-F35ABDB497A9}"/>
    <dgm:cxn modelId="{9BB09F6F-59A7-45B1-861A-741180E36D93}" srcId="{5D2266F3-2BC8-4BB2-A53D-8472F761AC1C}" destId="{6D669BAA-161C-476B-AAAD-A78B4757A343}" srcOrd="2" destOrd="0" parTransId="{34EFA81B-6DA1-4DF1-8683-BFD06CB75E10}" sibTransId="{942A32C4-66A4-4BEE-8A77-1660E6D6FD5E}"/>
    <dgm:cxn modelId="{8F024ED3-B383-41C1-8C57-1EEA6973F6F0}" type="presOf" srcId="{13DA6621-E0BC-400C-A8CA-F1046F6F16C0}" destId="{C91F6B90-A5B8-43BC-A063-C93E2317F5BC}" srcOrd="0" destOrd="0" presId="urn:microsoft.com/office/officeart/2005/8/layout/balance1"/>
    <dgm:cxn modelId="{839E91BA-472F-4ADB-ADBF-9668ADFE37E7}" type="presOf" srcId="{0D24E2F4-2963-40F0-BF5B-0BF0A29C01E3}" destId="{A5BE6018-BEBC-4B11-A698-CC7AFB9198B0}" srcOrd="0" destOrd="0" presId="urn:microsoft.com/office/officeart/2005/8/layout/balance1"/>
    <dgm:cxn modelId="{BCCBE7ED-72F5-44F5-9898-7615C53C9CAF}" type="presParOf" srcId="{BB6DD50F-9162-4112-92F5-0736DA4A802F}" destId="{C7422DDE-61A1-4E31-948E-EEE4D1C4B20D}" srcOrd="0" destOrd="0" presId="urn:microsoft.com/office/officeart/2005/8/layout/balance1"/>
    <dgm:cxn modelId="{B2BC53A8-CF4D-47F9-8C66-041E9F4BD12C}" type="presParOf" srcId="{BB6DD50F-9162-4112-92F5-0736DA4A802F}" destId="{0E0B5131-46C0-4DB4-BE87-4114152B9C8A}" srcOrd="1" destOrd="0" presId="urn:microsoft.com/office/officeart/2005/8/layout/balance1"/>
    <dgm:cxn modelId="{53B314EC-5ED0-4F2D-8960-EE2D063A160D}" type="presParOf" srcId="{0E0B5131-46C0-4DB4-BE87-4114152B9C8A}" destId="{A5BE6018-BEBC-4B11-A698-CC7AFB9198B0}" srcOrd="0" destOrd="0" presId="urn:microsoft.com/office/officeart/2005/8/layout/balance1"/>
    <dgm:cxn modelId="{0DD9743A-AB53-41E1-A897-22B3105DD8DB}" type="presParOf" srcId="{0E0B5131-46C0-4DB4-BE87-4114152B9C8A}" destId="{6D76433C-141D-40D5-9206-EF688A81981B}" srcOrd="1" destOrd="0" presId="urn:microsoft.com/office/officeart/2005/8/layout/balance1"/>
    <dgm:cxn modelId="{FFFEA29F-0B80-48EC-9AF2-F1EB5E5AF17C}" type="presParOf" srcId="{BB6DD50F-9162-4112-92F5-0736DA4A802F}" destId="{DDCBC353-DD7C-4AA7-A80D-9F13D1A22B39}" srcOrd="2" destOrd="0" presId="urn:microsoft.com/office/officeart/2005/8/layout/balance1"/>
    <dgm:cxn modelId="{47795CE2-0D26-4980-B3A8-C90CD45A7120}" type="presParOf" srcId="{DDCBC353-DD7C-4AA7-A80D-9F13D1A22B39}" destId="{38E49BE5-7941-438F-8F33-3A0525EA3DAE}" srcOrd="0" destOrd="0" presId="urn:microsoft.com/office/officeart/2005/8/layout/balance1"/>
    <dgm:cxn modelId="{02EC97C4-ABA5-44D8-B50B-0C4151764402}" type="presParOf" srcId="{DDCBC353-DD7C-4AA7-A80D-9F13D1A22B39}" destId="{E7402DBF-0C53-4220-BE84-CB74EA205019}" srcOrd="1" destOrd="0" presId="urn:microsoft.com/office/officeart/2005/8/layout/balance1"/>
    <dgm:cxn modelId="{D04B40BE-6BEE-478C-856F-083FFA8996C7}" type="presParOf" srcId="{DDCBC353-DD7C-4AA7-A80D-9F13D1A22B39}" destId="{FAA9A114-372D-4F0A-9F5D-E1F55E84AC59}" srcOrd="2" destOrd="0" presId="urn:microsoft.com/office/officeart/2005/8/layout/balance1"/>
    <dgm:cxn modelId="{EF178FF6-7659-4A98-9BB0-007740710B9A}" type="presParOf" srcId="{DDCBC353-DD7C-4AA7-A80D-9F13D1A22B39}" destId="{B25A85E9-C398-4A22-83B2-08B0B2EBC47F}" srcOrd="3" destOrd="0" presId="urn:microsoft.com/office/officeart/2005/8/layout/balance1"/>
    <dgm:cxn modelId="{2B37301D-4037-43AD-B82B-798BFC04A96E}" type="presParOf" srcId="{DDCBC353-DD7C-4AA7-A80D-9F13D1A22B39}" destId="{C91F6B90-A5B8-43BC-A063-C93E2317F5BC}" srcOrd="4" destOrd="0" presId="urn:microsoft.com/office/officeart/2005/8/layout/balance1"/>
    <dgm:cxn modelId="{542D1ADF-9A66-47A1-9C52-D9B3F00AE548}" type="presParOf" srcId="{DDCBC353-DD7C-4AA7-A80D-9F13D1A22B39}" destId="{8BA19710-C4A0-4701-8046-58DACE3A1469}" srcOrd="5" destOrd="0" presId="urn:microsoft.com/office/officeart/2005/8/layout/balance1"/>
    <dgm:cxn modelId="{895423DF-A3F9-4D86-B4AE-8A64A73CF78E}" type="presParOf" srcId="{DDCBC353-DD7C-4AA7-A80D-9F13D1A22B39}" destId="{9F05F100-5EAA-4E47-A3D0-7E1F605B836D}" srcOrd="6" destOrd="0" presId="urn:microsoft.com/office/officeart/2005/8/layout/balance1"/>
    <dgm:cxn modelId="{C6AA4E75-39EB-4673-890C-D5CE22E0D4CD}" type="presParOf" srcId="{DDCBC353-DD7C-4AA7-A80D-9F13D1A22B39}" destId="{372F8037-13E3-4134-8FA5-90049715E2C0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B1937C-B29A-47DF-B210-FA4A7BEA49B8}">
      <dsp:nvSpPr>
        <dsp:cNvPr id="0" name=""/>
        <dsp:cNvSpPr/>
      </dsp:nvSpPr>
      <dsp:spPr>
        <a:xfrm>
          <a:off x="32524" y="1388894"/>
          <a:ext cx="4166684" cy="416668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12E2463-803D-447B-96E3-9B69E258A4BA}">
      <dsp:nvSpPr>
        <dsp:cNvPr id="0" name=""/>
        <dsp:cNvSpPr/>
      </dsp:nvSpPr>
      <dsp:spPr>
        <a:xfrm>
          <a:off x="865860" y="2222231"/>
          <a:ext cx="2500010" cy="250001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31B08A9-F3F6-4A2F-9267-A23A1F5FD91C}">
      <dsp:nvSpPr>
        <dsp:cNvPr id="0" name=""/>
        <dsp:cNvSpPr/>
      </dsp:nvSpPr>
      <dsp:spPr>
        <a:xfrm>
          <a:off x="1699197" y="3055568"/>
          <a:ext cx="833336" cy="83333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2F2EED3-FE1B-460D-BC3C-93E27866F1B3}">
      <dsp:nvSpPr>
        <dsp:cNvPr id="0" name=""/>
        <dsp:cNvSpPr/>
      </dsp:nvSpPr>
      <dsp:spPr>
        <a:xfrm>
          <a:off x="4644800" y="79904"/>
          <a:ext cx="2634302" cy="1215282"/>
        </a:xfrm>
        <a:prstGeom prst="rect">
          <a:avLst/>
        </a:prstGeom>
        <a:noFill/>
        <a:ln w="6350" cap="flat" cmpd="sng" algn="ctr">
          <a:solidFill>
            <a:schemeClr val="dk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fr-FR" sz="1600" b="1" u="sng" kern="1200" dirty="0" smtClean="0"/>
            <a:t>Caractéristiques personnelles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fr-FR" sz="1400" kern="1200" dirty="0" smtClean="0"/>
            <a:t>(ex: l’âge, handicap, autisme, déficience intellectuelle, trouble de santé mentale, etc.)</a:t>
          </a:r>
          <a:endParaRPr lang="fr-FR" sz="1400" kern="1200" dirty="0"/>
        </a:p>
      </dsp:txBody>
      <dsp:txXfrm>
        <a:off x="4644800" y="79904"/>
        <a:ext cx="2634302" cy="1215282"/>
      </dsp:txXfrm>
    </dsp:sp>
    <dsp:sp modelId="{862FBD1E-2333-4EA0-8F14-E6AC6A140B2B}">
      <dsp:nvSpPr>
        <dsp:cNvPr id="0" name=""/>
        <dsp:cNvSpPr/>
      </dsp:nvSpPr>
      <dsp:spPr>
        <a:xfrm>
          <a:off x="4372820" y="607641"/>
          <a:ext cx="52083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8AEA16-639E-47DB-B306-1C1E33EDBC3A}">
      <dsp:nvSpPr>
        <dsp:cNvPr id="0" name=""/>
        <dsp:cNvSpPr/>
      </dsp:nvSpPr>
      <dsp:spPr>
        <a:xfrm rot="5400000">
          <a:off x="1811350" y="912851"/>
          <a:ext cx="2863900" cy="225487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CAEECA-0F3D-4E70-8E46-A5522148F4DD}">
      <dsp:nvSpPr>
        <dsp:cNvPr id="0" name=""/>
        <dsp:cNvSpPr/>
      </dsp:nvSpPr>
      <dsp:spPr>
        <a:xfrm>
          <a:off x="4643998" y="1442990"/>
          <a:ext cx="2635198" cy="1215282"/>
        </a:xfrm>
        <a:prstGeom prst="rect">
          <a:avLst/>
        </a:prstGeom>
        <a:noFill/>
        <a:ln w="6350" cap="flat" cmpd="sng" algn="ctr">
          <a:solidFill>
            <a:schemeClr val="dk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fr-FR" sz="1600" b="1" u="sng" kern="1200" dirty="0" smtClean="0"/>
            <a:t>Milieux de vie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FR" sz="1400" kern="1200" dirty="0" smtClean="0"/>
            <a:t>(ex: familial, de travail, 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FR" sz="1400" kern="1200" dirty="0" smtClean="0"/>
            <a:t>scolaire, etc.)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kern="1200" dirty="0"/>
        </a:p>
      </dsp:txBody>
      <dsp:txXfrm>
        <a:off x="4643998" y="1442990"/>
        <a:ext cx="2635198" cy="1215282"/>
      </dsp:txXfrm>
    </dsp:sp>
    <dsp:sp modelId="{6688D6F7-4235-44A2-B5A6-D6A36AAA777E}">
      <dsp:nvSpPr>
        <dsp:cNvPr id="0" name=""/>
        <dsp:cNvSpPr/>
      </dsp:nvSpPr>
      <dsp:spPr>
        <a:xfrm>
          <a:off x="4372820" y="1822924"/>
          <a:ext cx="52083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4FAF40-23E1-4BEE-A33E-390E2EA8A1EA}">
      <dsp:nvSpPr>
        <dsp:cNvPr id="0" name=""/>
        <dsp:cNvSpPr/>
      </dsp:nvSpPr>
      <dsp:spPr>
        <a:xfrm rot="5400000">
          <a:off x="2426075" y="2109175"/>
          <a:ext cx="2231676" cy="1657645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3125F9-71F5-4E2C-84FD-9CB126112F5D}">
      <dsp:nvSpPr>
        <dsp:cNvPr id="0" name=""/>
        <dsp:cNvSpPr/>
      </dsp:nvSpPr>
      <dsp:spPr>
        <a:xfrm>
          <a:off x="4643998" y="2758285"/>
          <a:ext cx="2635198" cy="1216802"/>
        </a:xfrm>
        <a:prstGeom prst="rect">
          <a:avLst/>
        </a:prstGeom>
        <a:noFill/>
        <a:ln w="6350" cap="flat" cmpd="sng" algn="ctr">
          <a:solidFill>
            <a:schemeClr val="dk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r>
            <a:rPr lang="fr-FR" sz="1700" b="1" u="sng" kern="1200" dirty="0" smtClean="0"/>
            <a:t>Systèmes/contextes</a:t>
          </a:r>
        </a:p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FR" sz="1400" kern="1200" dirty="0" smtClean="0"/>
            <a:t>(ex: économique, </a:t>
          </a:r>
        </a:p>
        <a:p>
          <a:pPr lvl="0" algn="ctr" defTabSz="7556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FR" sz="1400" kern="1200" dirty="0" smtClean="0"/>
            <a:t>culturel, social)</a:t>
          </a:r>
          <a:endParaRPr lang="fr-FR" sz="1400" kern="1200" dirty="0"/>
        </a:p>
      </dsp:txBody>
      <dsp:txXfrm>
        <a:off x="4643998" y="2758285"/>
        <a:ext cx="2635198" cy="1216802"/>
      </dsp:txXfrm>
    </dsp:sp>
    <dsp:sp modelId="{FF7DED65-E2BD-4498-885A-96DAE72360AE}">
      <dsp:nvSpPr>
        <dsp:cNvPr id="0" name=""/>
        <dsp:cNvSpPr/>
      </dsp:nvSpPr>
      <dsp:spPr>
        <a:xfrm>
          <a:off x="4372820" y="3038207"/>
          <a:ext cx="52083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243900-2222-4135-BE50-60B944BEF922}">
      <dsp:nvSpPr>
        <dsp:cNvPr id="0" name=""/>
        <dsp:cNvSpPr/>
      </dsp:nvSpPr>
      <dsp:spPr>
        <a:xfrm rot="5400000">
          <a:off x="3041564" y="3304527"/>
          <a:ext cx="1594451" cy="1060421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10000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42E95-5C04-4F72-84A2-DFF30E31719C}">
      <dsp:nvSpPr>
        <dsp:cNvPr id="0" name=""/>
        <dsp:cNvSpPr/>
      </dsp:nvSpPr>
      <dsp:spPr>
        <a:xfrm rot="16200000">
          <a:off x="-1478385" y="2263383"/>
          <a:ext cx="3436143" cy="379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4739" bIns="0" numCol="1" spcCol="1270" anchor="t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/>
            <a:t>Fragilisation</a:t>
          </a:r>
          <a:endParaRPr lang="fr-FR" sz="2800" kern="1200" dirty="0"/>
        </a:p>
      </dsp:txBody>
      <dsp:txXfrm>
        <a:off x="-1478385" y="2263383"/>
        <a:ext cx="3436143" cy="379546"/>
      </dsp:txXfrm>
    </dsp:sp>
    <dsp:sp modelId="{C2AA531E-A7A8-474E-9254-926108F33A7D}">
      <dsp:nvSpPr>
        <dsp:cNvPr id="0" name=""/>
        <dsp:cNvSpPr/>
      </dsp:nvSpPr>
      <dsp:spPr>
        <a:xfrm>
          <a:off x="429459" y="735085"/>
          <a:ext cx="1890546" cy="34361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334739" rIns="120904" bIns="120904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smtClean="0"/>
            <a:t>Vulnérabilité sur le plan de la </a:t>
          </a:r>
          <a:r>
            <a:rPr lang="fr-FR" sz="1300" b="1" kern="1200" dirty="0" smtClean="0"/>
            <a:t>santé physique</a:t>
          </a:r>
          <a:r>
            <a:rPr lang="fr-FR" sz="1300" kern="1200" dirty="0" smtClean="0"/>
            <a:t> (avoir une maladie chronique, être limité dans sa mobilité, etc.)</a:t>
          </a: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smtClean="0"/>
            <a:t>Vulnérabilité sur le </a:t>
          </a:r>
          <a:r>
            <a:rPr lang="fr-FR" sz="1300" b="1" kern="1200" dirty="0" smtClean="0"/>
            <a:t>plan psychologique </a:t>
          </a:r>
          <a:r>
            <a:rPr lang="fr-FR" sz="1300" kern="1200" dirty="0" smtClean="0"/>
            <a:t>(avoir vécu des traumatismes antérieurs, vivre des difficultés telles que l’anxiété, la dépression, etc.)</a:t>
          </a:r>
          <a:endParaRPr lang="fr-FR" sz="1300" kern="1200" dirty="0"/>
        </a:p>
      </dsp:txBody>
      <dsp:txXfrm>
        <a:off x="429459" y="735085"/>
        <a:ext cx="1890546" cy="3436143"/>
      </dsp:txXfrm>
    </dsp:sp>
    <dsp:sp modelId="{1D665875-7322-40B6-8C6C-15112C91D5F4}">
      <dsp:nvSpPr>
        <dsp:cNvPr id="0" name=""/>
        <dsp:cNvSpPr/>
      </dsp:nvSpPr>
      <dsp:spPr>
        <a:xfrm>
          <a:off x="88763" y="263065"/>
          <a:ext cx="759093" cy="759093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2D13F-5B47-4844-8F40-9DEFBF0711B7}">
      <dsp:nvSpPr>
        <dsp:cNvPr id="0" name=""/>
        <dsp:cNvSpPr/>
      </dsp:nvSpPr>
      <dsp:spPr>
        <a:xfrm rot="16200000">
          <a:off x="1280005" y="2263383"/>
          <a:ext cx="3436143" cy="379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4739" bIns="0" numCol="1" spcCol="1270" anchor="t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err="1" smtClean="0"/>
            <a:t>Défavorisation</a:t>
          </a:r>
          <a:endParaRPr lang="fr-FR" sz="2800" kern="1200" dirty="0"/>
        </a:p>
      </dsp:txBody>
      <dsp:txXfrm>
        <a:off x="1280005" y="2263383"/>
        <a:ext cx="3436143" cy="379546"/>
      </dsp:txXfrm>
    </dsp:sp>
    <dsp:sp modelId="{403A762A-15F8-45F4-BB84-F2E8247C98BD}">
      <dsp:nvSpPr>
        <dsp:cNvPr id="0" name=""/>
        <dsp:cNvSpPr/>
      </dsp:nvSpPr>
      <dsp:spPr>
        <a:xfrm>
          <a:off x="3187850" y="735085"/>
          <a:ext cx="1890546" cy="34361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334739" rIns="120904" bIns="120904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smtClean="0"/>
            <a:t>Vulnérabilité sur le plan </a:t>
          </a:r>
          <a:r>
            <a:rPr lang="fr-FR" sz="1300" b="1" kern="1200" dirty="0" smtClean="0"/>
            <a:t>économique</a:t>
          </a:r>
          <a:r>
            <a:rPr lang="fr-FR" sz="1300" kern="1200" dirty="0" smtClean="0"/>
            <a:t> et </a:t>
          </a:r>
          <a:r>
            <a:rPr lang="fr-FR" sz="1300" b="1" kern="1200" dirty="0" smtClean="0"/>
            <a:t>financier</a:t>
          </a:r>
          <a:r>
            <a:rPr lang="fr-FR" sz="1300" kern="1200" dirty="0" smtClean="0"/>
            <a:t> (avoir des soucis en lien avec l’emploi, être confronté à une hausse des prix des biens et services)</a:t>
          </a: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smtClean="0"/>
            <a:t>Vulnérabilité sur le plan </a:t>
          </a:r>
          <a:r>
            <a:rPr lang="fr-FR" sz="1300" b="1" kern="1200" dirty="0" smtClean="0"/>
            <a:t>social </a:t>
          </a:r>
          <a:r>
            <a:rPr lang="fr-FR" sz="1300" kern="1200" dirty="0" smtClean="0"/>
            <a:t>(avoir un faible réseau social, être isolé, avoir un faible soutien des proches ou soutien déficient)</a:t>
          </a:r>
          <a:endParaRPr lang="fr-FR" sz="1300" kern="1200" dirty="0"/>
        </a:p>
      </dsp:txBody>
      <dsp:txXfrm>
        <a:off x="3187850" y="735085"/>
        <a:ext cx="1890546" cy="3436143"/>
      </dsp:txXfrm>
    </dsp:sp>
    <dsp:sp modelId="{51023876-E421-46B2-A456-CB01F7879B79}">
      <dsp:nvSpPr>
        <dsp:cNvPr id="0" name=""/>
        <dsp:cNvSpPr/>
      </dsp:nvSpPr>
      <dsp:spPr>
        <a:xfrm>
          <a:off x="2808303" y="234083"/>
          <a:ext cx="759093" cy="75909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C8540E-4556-4CFF-880B-7C3F2D666BAF}">
      <dsp:nvSpPr>
        <dsp:cNvPr id="0" name=""/>
        <dsp:cNvSpPr/>
      </dsp:nvSpPr>
      <dsp:spPr>
        <a:xfrm rot="16200000">
          <a:off x="4038395" y="2263383"/>
          <a:ext cx="3436143" cy="3795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4739" bIns="0" numCol="1" spcCol="1270" anchor="t" anchorCtr="0">
          <a:noAutofit/>
        </a:bodyPr>
        <a:lstStyle/>
        <a:p>
          <a:pPr lvl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800" kern="1200" dirty="0" smtClean="0"/>
            <a:t>Exposition</a:t>
          </a:r>
          <a:endParaRPr lang="fr-FR" sz="2800" kern="1200" dirty="0"/>
        </a:p>
      </dsp:txBody>
      <dsp:txXfrm>
        <a:off x="4038395" y="2263383"/>
        <a:ext cx="3436143" cy="379546"/>
      </dsp:txXfrm>
    </dsp:sp>
    <dsp:sp modelId="{9BD3A9EC-3BEF-4616-BEB0-70F9D76A04CF}">
      <dsp:nvSpPr>
        <dsp:cNvPr id="0" name=""/>
        <dsp:cNvSpPr/>
      </dsp:nvSpPr>
      <dsp:spPr>
        <a:xfrm>
          <a:off x="5946241" y="735085"/>
          <a:ext cx="1890546" cy="34361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334739" rIns="120904" bIns="120904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1300" kern="1200" dirty="0" smtClean="0"/>
            <a:t>Facteurs de stress auxquels les personnes sont </a:t>
          </a:r>
          <a:r>
            <a:rPr lang="fr-FR" sz="1300" b="1" kern="1200" dirty="0" smtClean="0"/>
            <a:t>exposés directement ou indirectement </a:t>
          </a:r>
          <a:r>
            <a:rPr lang="fr-FR" sz="1300" kern="1200" dirty="0" smtClean="0"/>
            <a:t>(par exemple: les travailleurs des services essentiels, les personnes touchées par la COVID, les personnes qui ont perdu un proche, etc.)</a:t>
          </a:r>
          <a:endParaRPr lang="fr-FR" sz="1300" kern="1200" dirty="0"/>
        </a:p>
      </dsp:txBody>
      <dsp:txXfrm>
        <a:off x="5946241" y="735085"/>
        <a:ext cx="1890546" cy="3436143"/>
      </dsp:txXfrm>
    </dsp:sp>
    <dsp:sp modelId="{A2184189-1B7D-4BD5-8FC6-4C20139849FF}">
      <dsp:nvSpPr>
        <dsp:cNvPr id="0" name=""/>
        <dsp:cNvSpPr/>
      </dsp:nvSpPr>
      <dsp:spPr>
        <a:xfrm>
          <a:off x="5566694" y="234083"/>
          <a:ext cx="759093" cy="75909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63BC7D-42DF-47E8-AB45-45B7025D1067}">
      <dsp:nvSpPr>
        <dsp:cNvPr id="0" name=""/>
        <dsp:cNvSpPr/>
      </dsp:nvSpPr>
      <dsp:spPr>
        <a:xfrm>
          <a:off x="1394695" y="0"/>
          <a:ext cx="3083863" cy="3083863"/>
        </a:xfrm>
        <a:prstGeom prst="triangl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F29A65-1CDF-4F7E-916E-78F8F49B130F}">
      <dsp:nvSpPr>
        <dsp:cNvPr id="0" name=""/>
        <dsp:cNvSpPr/>
      </dsp:nvSpPr>
      <dsp:spPr>
        <a:xfrm>
          <a:off x="3034674" y="310042"/>
          <a:ext cx="3770685" cy="73000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FR" sz="1400" b="1" kern="1200" dirty="0" smtClean="0">
              <a:solidFill>
                <a:srgbClr val="00B050"/>
              </a:solidFill>
            </a:rPr>
            <a:t>Troisième niveau</a:t>
          </a:r>
          <a:r>
            <a:rPr lang="fr-FR" sz="1400" kern="1200" dirty="0" smtClean="0">
              <a:solidFill>
                <a:srgbClr val="00B050"/>
              </a:solidFill>
            </a:rPr>
            <a:t>: Personnes qui se retrouvent affectées par une expérience rapportée (ex: via les médias, etc.)</a:t>
          </a:r>
          <a:endParaRPr lang="fr-FR" sz="1400" kern="1200" dirty="0">
            <a:solidFill>
              <a:srgbClr val="00B050"/>
            </a:solidFill>
          </a:endParaRPr>
        </a:p>
      </dsp:txBody>
      <dsp:txXfrm>
        <a:off x="3070310" y="345678"/>
        <a:ext cx="3699413" cy="658736"/>
      </dsp:txXfrm>
    </dsp:sp>
    <dsp:sp modelId="{07D71D53-1116-4727-A46C-D36C94513D5F}">
      <dsp:nvSpPr>
        <dsp:cNvPr id="0" name=""/>
        <dsp:cNvSpPr/>
      </dsp:nvSpPr>
      <dsp:spPr>
        <a:xfrm>
          <a:off x="3005759" y="1131301"/>
          <a:ext cx="3770344" cy="73000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FR" sz="1400" b="1" i="0" kern="1200" dirty="0" smtClean="0">
              <a:solidFill>
                <a:schemeClr val="accent2"/>
              </a:solidFill>
            </a:rPr>
            <a:t>Deuxième niveau: </a:t>
          </a:r>
          <a:r>
            <a:rPr lang="fr-FR" sz="1400" kern="1200" dirty="0" smtClean="0">
              <a:solidFill>
                <a:schemeClr val="accent2"/>
              </a:solidFill>
            </a:rPr>
            <a:t>Proches et familles endeuillées, personnes ayant été en contact étroit avec le virus</a:t>
          </a:r>
          <a:endParaRPr lang="fr-FR" sz="1400" kern="1200" dirty="0">
            <a:solidFill>
              <a:schemeClr val="accent2"/>
            </a:solidFill>
          </a:endParaRPr>
        </a:p>
      </dsp:txBody>
      <dsp:txXfrm>
        <a:off x="3041395" y="1166937"/>
        <a:ext cx="3699072" cy="658736"/>
      </dsp:txXfrm>
    </dsp:sp>
    <dsp:sp modelId="{C0FEC56E-65FB-4EF5-903D-EAEB70CA6B6E}">
      <dsp:nvSpPr>
        <dsp:cNvPr id="0" name=""/>
        <dsp:cNvSpPr/>
      </dsp:nvSpPr>
      <dsp:spPr>
        <a:xfrm>
          <a:off x="3027688" y="1952561"/>
          <a:ext cx="3770344" cy="73000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FR" sz="1400" b="1" kern="1200" dirty="0" smtClean="0">
              <a:solidFill>
                <a:srgbClr val="FF0000"/>
              </a:solidFill>
            </a:rPr>
            <a:t>Premier niveau: </a:t>
          </a:r>
          <a:r>
            <a:rPr lang="fr-FR" sz="1400" kern="1200" dirty="0" smtClean="0">
              <a:solidFill>
                <a:srgbClr val="FF0000"/>
              </a:solidFill>
            </a:rPr>
            <a:t>Personnes atteintes de la COVID et les travailleurs des services essentiels touchés par le virus</a:t>
          </a:r>
          <a:endParaRPr lang="fr-FR" sz="1400" kern="1200" dirty="0">
            <a:solidFill>
              <a:srgbClr val="FF0000"/>
            </a:solidFill>
          </a:endParaRPr>
        </a:p>
      </dsp:txBody>
      <dsp:txXfrm>
        <a:off x="3063324" y="1988197"/>
        <a:ext cx="3699072" cy="6587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E6018-BEBC-4B11-A698-CC7AFB9198B0}">
      <dsp:nvSpPr>
        <dsp:cNvPr id="0" name=""/>
        <dsp:cNvSpPr/>
      </dsp:nvSpPr>
      <dsp:spPr>
        <a:xfrm>
          <a:off x="1625711" y="0"/>
          <a:ext cx="1670764" cy="928202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Situation avant la pandémie</a:t>
          </a:r>
          <a:endParaRPr lang="fr-FR" sz="1800" kern="1200" dirty="0"/>
        </a:p>
      </dsp:txBody>
      <dsp:txXfrm>
        <a:off x="1652897" y="27186"/>
        <a:ext cx="1616392" cy="873830"/>
      </dsp:txXfrm>
    </dsp:sp>
    <dsp:sp modelId="{6D76433C-141D-40D5-9206-EF688A81981B}">
      <dsp:nvSpPr>
        <dsp:cNvPr id="0" name=""/>
        <dsp:cNvSpPr/>
      </dsp:nvSpPr>
      <dsp:spPr>
        <a:xfrm>
          <a:off x="4039037" y="0"/>
          <a:ext cx="1670764" cy="928202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/>
            <a:t>Situation en contexte de pandémie</a:t>
          </a:r>
          <a:endParaRPr lang="fr-FR" sz="1800" kern="1200" dirty="0"/>
        </a:p>
      </dsp:txBody>
      <dsp:txXfrm>
        <a:off x="4066223" y="27186"/>
        <a:ext cx="1616392" cy="873830"/>
      </dsp:txXfrm>
    </dsp:sp>
    <dsp:sp modelId="{E7402DBF-0C53-4220-BE84-CB74EA205019}">
      <dsp:nvSpPr>
        <dsp:cNvPr id="0" name=""/>
        <dsp:cNvSpPr/>
      </dsp:nvSpPr>
      <dsp:spPr>
        <a:xfrm>
          <a:off x="3319681" y="3944860"/>
          <a:ext cx="696151" cy="696151"/>
        </a:xfrm>
        <a:prstGeom prst="triangl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A9A114-372D-4F0A-9F5D-E1F55E84AC59}">
      <dsp:nvSpPr>
        <dsp:cNvPr id="0" name=""/>
        <dsp:cNvSpPr/>
      </dsp:nvSpPr>
      <dsp:spPr>
        <a:xfrm rot="240000">
          <a:off x="1578663" y="3646551"/>
          <a:ext cx="4178186" cy="29216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5A85E9-C398-4A22-83B2-08B0B2EBC47F}">
      <dsp:nvSpPr>
        <dsp:cNvPr id="0" name=""/>
        <dsp:cNvSpPr/>
      </dsp:nvSpPr>
      <dsp:spPr>
        <a:xfrm rot="240000">
          <a:off x="4087301" y="2916061"/>
          <a:ext cx="1667056" cy="77667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 smtClean="0"/>
            <a:t>Personnes ayant subies une perte d’emploi de revenu, personnes seules, pas de réseau</a:t>
          </a:r>
          <a:endParaRPr lang="fr-FR" sz="1000" kern="1200" dirty="0"/>
        </a:p>
      </dsp:txBody>
      <dsp:txXfrm>
        <a:off x="4125215" y="2953975"/>
        <a:ext cx="1591228" cy="700850"/>
      </dsp:txXfrm>
    </dsp:sp>
    <dsp:sp modelId="{C91F6B90-A5B8-43BC-A063-C93E2317F5BC}">
      <dsp:nvSpPr>
        <dsp:cNvPr id="0" name=""/>
        <dsp:cNvSpPr/>
      </dsp:nvSpPr>
      <dsp:spPr>
        <a:xfrm rot="240000">
          <a:off x="4141281" y="2080679"/>
          <a:ext cx="1667056" cy="77667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FR" sz="1000" kern="1200" dirty="0" smtClean="0"/>
            <a:t>Personnes vivant une détérioration de son état psychologique et physique</a:t>
          </a:r>
        </a:p>
        <a:p>
          <a:pPr lvl="0" algn="ctr" defTabSz="3111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fr-FR" sz="1000" kern="1200" dirty="0"/>
        </a:p>
      </dsp:txBody>
      <dsp:txXfrm>
        <a:off x="4179195" y="2118593"/>
        <a:ext cx="1591228" cy="700850"/>
      </dsp:txXfrm>
    </dsp:sp>
    <dsp:sp modelId="{8BA19710-C4A0-4701-8046-58DACE3A1469}">
      <dsp:nvSpPr>
        <dsp:cNvPr id="0" name=""/>
        <dsp:cNvSpPr/>
      </dsp:nvSpPr>
      <dsp:spPr>
        <a:xfrm rot="240000">
          <a:off x="4201614" y="1270214"/>
          <a:ext cx="1667056" cy="77667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FR" sz="1000" kern="1200" dirty="0" smtClean="0"/>
            <a:t>Personnes ayant été exposées directement ou indirectement à </a:t>
          </a:r>
        </a:p>
        <a:p>
          <a:pPr lvl="0" algn="ctr" defTabSz="4445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FR" sz="1000" kern="1200" dirty="0" smtClean="0"/>
            <a:t>la COVID</a:t>
          </a:r>
        </a:p>
      </dsp:txBody>
      <dsp:txXfrm>
        <a:off x="4239528" y="1308128"/>
        <a:ext cx="1591228" cy="700850"/>
      </dsp:txXfrm>
    </dsp:sp>
    <dsp:sp modelId="{9F05F100-5EAA-4E47-A3D0-7E1F605B836D}">
      <dsp:nvSpPr>
        <dsp:cNvPr id="0" name=""/>
        <dsp:cNvSpPr/>
      </dsp:nvSpPr>
      <dsp:spPr>
        <a:xfrm rot="240000">
          <a:off x="1697180" y="2748984"/>
          <a:ext cx="1667056" cy="77667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 smtClean="0"/>
            <a:t>Vulnérabilités sur le plan des milieux de vie, des systèmes (familial, etc.) et du contexte.</a:t>
          </a:r>
          <a:endParaRPr lang="fr-FR" sz="1000" kern="1200" dirty="0"/>
        </a:p>
      </dsp:txBody>
      <dsp:txXfrm>
        <a:off x="1735094" y="2786898"/>
        <a:ext cx="1591228" cy="700850"/>
      </dsp:txXfrm>
    </dsp:sp>
    <dsp:sp modelId="{372F8037-13E3-4134-8FA5-90049715E2C0}">
      <dsp:nvSpPr>
        <dsp:cNvPr id="0" name=""/>
        <dsp:cNvSpPr/>
      </dsp:nvSpPr>
      <dsp:spPr>
        <a:xfrm rot="240000">
          <a:off x="1757513" y="1913602"/>
          <a:ext cx="1667056" cy="77667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000" kern="1200" dirty="0" smtClean="0"/>
            <a:t>Vulnérabilités sur le plan des caractéristiques personnelles</a:t>
          </a:r>
          <a:endParaRPr lang="fr-FR" sz="1000" kern="1200" dirty="0"/>
        </a:p>
      </dsp:txBody>
      <dsp:txXfrm>
        <a:off x="1795427" y="1951516"/>
        <a:ext cx="1591228" cy="700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23F80CE-644F-4435-B8BC-79E33B9DE6EC}" type="datetimeFigureOut">
              <a:rPr lang="fr-CA" smtClean="0"/>
              <a:t>2020-07-23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B74614A-F0D0-49C8-BFD7-5EF6301991A6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6095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4614A-F0D0-49C8-BFD7-5EF6301991A6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56574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4614A-F0D0-49C8-BFD7-5EF6301991A6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50427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4614A-F0D0-49C8-BFD7-5EF6301991A6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04586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4614A-F0D0-49C8-BFD7-5EF6301991A6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467466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4614A-F0D0-49C8-BFD7-5EF6301991A6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8132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4614A-F0D0-49C8-BFD7-5EF6301991A6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76695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4614A-F0D0-49C8-BFD7-5EF6301991A6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87979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4614A-F0D0-49C8-BFD7-5EF6301991A6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74158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74614A-F0D0-49C8-BFD7-5EF6301991A6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61311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7672" y="2298137"/>
            <a:ext cx="6596282" cy="2419519"/>
          </a:xfrm>
        </p:spPr>
        <p:txBody>
          <a:bodyPr anchor="ctr" anchorCtr="0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</a:t>
            </a:r>
            <a:br>
              <a:rPr lang="fr-FR" dirty="0" smtClean="0"/>
            </a:br>
            <a:r>
              <a:rPr lang="fr-FR" dirty="0" smtClean="0"/>
              <a:t>du </a:t>
            </a:r>
            <a:br>
              <a:rPr lang="fr-FR" dirty="0" smtClean="0"/>
            </a:br>
            <a:r>
              <a:rPr lang="fr-FR" dirty="0" smtClean="0"/>
              <a:t>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0701" y="5876553"/>
            <a:ext cx="6150099" cy="621351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2060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2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A4259-C848-47AA-8FC5-63A0EB1896A5}" type="slidenum">
              <a:rPr lang="fr-CA" smtClean="0"/>
              <a:t>‹N°›</a:t>
            </a:fld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24" y="5806440"/>
            <a:ext cx="1865376" cy="10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00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1A4259-C848-47AA-8FC5-63A0EB1896A5}" type="slidenum">
              <a:rPr lang="fr-CA" smtClean="0"/>
              <a:pPr/>
              <a:t>‹N°›</a:t>
            </a:fld>
            <a:endParaRPr lang="fr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8650" y="1405467"/>
            <a:ext cx="3789601" cy="440461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681411" y="1404118"/>
            <a:ext cx="3789601" cy="4404614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24" y="5806440"/>
            <a:ext cx="1865376" cy="10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97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7672" y="2298137"/>
            <a:ext cx="6596282" cy="2419519"/>
          </a:xfrm>
        </p:spPr>
        <p:txBody>
          <a:bodyPr anchor="ctr" anchorCtr="0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</a:t>
            </a:r>
            <a:br>
              <a:rPr lang="fr-FR" dirty="0" smtClean="0"/>
            </a:br>
            <a:r>
              <a:rPr lang="fr-FR" dirty="0" smtClean="0"/>
              <a:t>du </a:t>
            </a:r>
            <a:br>
              <a:rPr lang="fr-FR" dirty="0" smtClean="0"/>
            </a:br>
            <a:r>
              <a:rPr lang="fr-FR" dirty="0" smtClean="0"/>
              <a:t>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0701" y="5876553"/>
            <a:ext cx="6150099" cy="621351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36378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2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7672" y="2298137"/>
            <a:ext cx="6596282" cy="2419519"/>
          </a:xfrm>
        </p:spPr>
        <p:txBody>
          <a:bodyPr anchor="ctr" anchorCtr="0">
            <a:norm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</a:t>
            </a:r>
            <a:br>
              <a:rPr lang="fr-FR" dirty="0" smtClean="0"/>
            </a:br>
            <a:r>
              <a:rPr lang="fr-FR" dirty="0" smtClean="0"/>
              <a:t>du </a:t>
            </a:r>
            <a:br>
              <a:rPr lang="fr-FR" dirty="0" smtClean="0"/>
            </a:br>
            <a:r>
              <a:rPr lang="fr-FR" dirty="0" smtClean="0"/>
              <a:t>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0701" y="5876553"/>
            <a:ext cx="6150099" cy="621351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7418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2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23526" y="1709739"/>
            <a:ext cx="5387062" cy="2852737"/>
          </a:xfrm>
        </p:spPr>
        <p:txBody>
          <a:bodyPr anchor="b"/>
          <a:lstStyle>
            <a:lvl1pPr>
              <a:defRPr sz="60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 smtClean="0"/>
              <a:t>Modifiez</a:t>
            </a:r>
            <a:br>
              <a:rPr lang="fr-FR" dirty="0" smtClean="0"/>
            </a:br>
            <a:r>
              <a:rPr lang="fr-FR" dirty="0" smtClean="0"/>
              <a:t>le style</a:t>
            </a:r>
            <a:br>
              <a:rPr lang="fr-FR" dirty="0" smtClean="0"/>
            </a:br>
            <a:r>
              <a:rPr lang="fr-FR" dirty="0" smtClean="0"/>
              <a:t>du titre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24" y="5806440"/>
            <a:ext cx="1865376" cy="10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11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23526" y="1709739"/>
            <a:ext cx="5387062" cy="2852737"/>
          </a:xfrm>
        </p:spPr>
        <p:txBody>
          <a:bodyPr anchor="b"/>
          <a:lstStyle>
            <a:lvl1pPr>
              <a:defRPr sz="60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 smtClean="0"/>
              <a:t>Modifiez</a:t>
            </a:r>
            <a:br>
              <a:rPr lang="fr-FR" dirty="0" smtClean="0"/>
            </a:br>
            <a:r>
              <a:rPr lang="fr-FR" dirty="0" smtClean="0"/>
              <a:t>le style</a:t>
            </a:r>
            <a:br>
              <a:rPr lang="fr-FR" dirty="0" smtClean="0"/>
            </a:br>
            <a:r>
              <a:rPr lang="fr-FR" dirty="0" smtClean="0"/>
              <a:t>du titre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A4259-C848-47AA-8FC5-63A0EB1896A5}" type="slidenum">
              <a:rPr lang="fr-CA" smtClean="0"/>
              <a:t>‹N°›</a:t>
            </a:fld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24" y="5806440"/>
            <a:ext cx="1865376" cy="10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25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23526" y="1709739"/>
            <a:ext cx="5387062" cy="2852737"/>
          </a:xfrm>
        </p:spPr>
        <p:txBody>
          <a:bodyPr anchor="b"/>
          <a:lstStyle>
            <a:lvl1pPr>
              <a:defRPr sz="60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 smtClean="0"/>
              <a:t>Modifiez</a:t>
            </a:r>
            <a:br>
              <a:rPr lang="fr-FR" dirty="0" smtClean="0"/>
            </a:br>
            <a:r>
              <a:rPr lang="fr-FR" dirty="0" smtClean="0"/>
              <a:t>le style</a:t>
            </a:r>
            <a:br>
              <a:rPr lang="fr-FR" dirty="0" smtClean="0"/>
            </a:br>
            <a:r>
              <a:rPr lang="fr-FR" dirty="0" smtClean="0"/>
              <a:t>du titre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A4259-C848-47AA-8FC5-63A0EB1896A5}" type="slidenum">
              <a:rPr lang="fr-CA" smtClean="0"/>
              <a:t>‹N°›</a:t>
            </a:fld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24" y="5806440"/>
            <a:ext cx="1865376" cy="10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63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23526" y="1709739"/>
            <a:ext cx="5387062" cy="2852737"/>
          </a:xfrm>
        </p:spPr>
        <p:txBody>
          <a:bodyPr anchor="b"/>
          <a:lstStyle>
            <a:lvl1pPr>
              <a:defRPr sz="60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 smtClean="0"/>
              <a:t>Modifiez</a:t>
            </a:r>
            <a:br>
              <a:rPr lang="fr-FR" dirty="0" smtClean="0"/>
            </a:br>
            <a:r>
              <a:rPr lang="fr-FR" dirty="0" smtClean="0"/>
              <a:t>le style</a:t>
            </a:r>
            <a:br>
              <a:rPr lang="fr-FR" dirty="0" smtClean="0"/>
            </a:br>
            <a:r>
              <a:rPr lang="fr-FR" dirty="0" smtClean="0"/>
              <a:t>du titre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A4259-C848-47AA-8FC5-63A0EB1896A5}" type="slidenum">
              <a:rPr lang="fr-CA" smtClean="0"/>
              <a:t>‹N°›</a:t>
            </a:fld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24" y="5806440"/>
            <a:ext cx="1865376" cy="10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25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23526" y="1709739"/>
            <a:ext cx="5387062" cy="2852737"/>
          </a:xfrm>
        </p:spPr>
        <p:txBody>
          <a:bodyPr anchor="b"/>
          <a:lstStyle>
            <a:lvl1pPr>
              <a:defRPr sz="60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 smtClean="0"/>
              <a:t>Modifiez</a:t>
            </a:r>
            <a:br>
              <a:rPr lang="fr-FR" dirty="0" smtClean="0"/>
            </a:br>
            <a:r>
              <a:rPr lang="fr-FR" dirty="0" smtClean="0"/>
              <a:t>le style</a:t>
            </a:r>
            <a:br>
              <a:rPr lang="fr-FR" dirty="0" smtClean="0"/>
            </a:br>
            <a:r>
              <a:rPr lang="fr-FR" dirty="0" smtClean="0"/>
              <a:t>du titre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A4259-C848-47AA-8FC5-63A0EB1896A5}" type="slidenum">
              <a:rPr lang="fr-CA" smtClean="0"/>
              <a:t>‹N°›</a:t>
            </a:fld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24" y="5806440"/>
            <a:ext cx="1865376" cy="10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04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23526" y="1709739"/>
            <a:ext cx="5387062" cy="2852737"/>
          </a:xfrm>
        </p:spPr>
        <p:txBody>
          <a:bodyPr anchor="b"/>
          <a:lstStyle>
            <a:lvl1pPr>
              <a:defRPr sz="6000" b="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fr-FR" dirty="0" smtClean="0"/>
              <a:t>Modifiez</a:t>
            </a:r>
            <a:br>
              <a:rPr lang="fr-FR" dirty="0" smtClean="0"/>
            </a:br>
            <a:r>
              <a:rPr lang="fr-FR" dirty="0" smtClean="0"/>
              <a:t>le style</a:t>
            </a:r>
            <a:br>
              <a:rPr lang="fr-FR" dirty="0" smtClean="0"/>
            </a:br>
            <a:r>
              <a:rPr lang="fr-FR" dirty="0" smtClean="0"/>
              <a:t>du titre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624" y="5806440"/>
            <a:ext cx="1865376" cy="10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69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99922" y="250853"/>
            <a:ext cx="7115428" cy="807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05467"/>
            <a:ext cx="7886700" cy="4404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5200" y="5267915"/>
            <a:ext cx="558799" cy="5404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EC1A4259-C848-47AA-8FC5-63A0EB1896A5}" type="slidenum">
              <a:rPr lang="fr-CA" smtClean="0"/>
              <a:pPr/>
              <a:t>‹N°›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77577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61" r:id="rId3"/>
    <p:sldLayoutId id="2147483663" r:id="rId4"/>
    <p:sldLayoutId id="2147483665" r:id="rId5"/>
    <p:sldLayoutId id="2147483666" r:id="rId6"/>
    <p:sldLayoutId id="2147483670" r:id="rId7"/>
    <p:sldLayoutId id="2147483671" r:id="rId8"/>
    <p:sldLayoutId id="2147483667" r:id="rId9"/>
    <p:sldLayoutId id="2147483662" r:id="rId10"/>
    <p:sldLayoutId id="214748366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10.xml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1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Layout" Target="../diagrams/layout3.xml"/><Relationship Id="rId11" Type="http://schemas.openxmlformats.org/officeDocument/2006/relationships/image" Target="../media/image13.png"/><Relationship Id="rId5" Type="http://schemas.openxmlformats.org/officeDocument/2006/relationships/diagramData" Target="../diagrams/data3.xml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10.xml"/><Relationship Id="rId7" Type="http://schemas.openxmlformats.org/officeDocument/2006/relationships/diagramQuickStyle" Target="../diagrams/quickStyle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4.xml"/><Relationship Id="rId11" Type="http://schemas.openxmlformats.org/officeDocument/2006/relationships/image" Target="../media/image12.png"/><Relationship Id="rId5" Type="http://schemas.openxmlformats.org/officeDocument/2006/relationships/diagramData" Target="../diagrams/data4.xml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9.xml"/><Relationship Id="rId9" Type="http://schemas.microsoft.com/office/2007/relationships/diagramDrawing" Target="../diagrams/drawing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2.png"/><Relationship Id="rId5" Type="http://schemas.openxmlformats.org/officeDocument/2006/relationships/hyperlink" Target="https://www.youtube.com/watch?v=4dWrSgDjb-4&amp;feature=youtu.be" TargetMode="External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0.xml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1.xml"/><Relationship Id="rId11" Type="http://schemas.openxmlformats.org/officeDocument/2006/relationships/image" Target="../media/image14.png"/><Relationship Id="rId5" Type="http://schemas.openxmlformats.org/officeDocument/2006/relationships/diagramData" Target="../diagrams/data1.xml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0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2.xml"/><Relationship Id="rId11" Type="http://schemas.openxmlformats.org/officeDocument/2006/relationships/image" Target="../media/image12.png"/><Relationship Id="rId5" Type="http://schemas.openxmlformats.org/officeDocument/2006/relationships/diagramData" Target="../diagrams/data2.xml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/>
          </p:nvPr>
        </p:nvSpPr>
        <p:spPr>
          <a:xfrm>
            <a:off x="149458" y="3142198"/>
            <a:ext cx="6596282" cy="2419519"/>
          </a:xfrm>
        </p:spPr>
        <p:txBody>
          <a:bodyPr>
            <a:normAutofit fontScale="90000"/>
          </a:bodyPr>
          <a:lstStyle/>
          <a:p>
            <a:r>
              <a:rPr lang="fr-CA" dirty="0" smtClean="0"/>
              <a:t>Repérage des usagers vulnérables en contexte de pandémie </a:t>
            </a:r>
            <a:r>
              <a:rPr lang="fr-CA" sz="3300" dirty="0" smtClean="0"/>
              <a:t>- Partie 1</a:t>
            </a:r>
            <a:endParaRPr lang="fr-CA" sz="3300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CA" dirty="0" smtClean="0"/>
              <a:t>Mise à jour: 2020-06-15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6930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       </a:t>
            </a:r>
            <a:r>
              <a:rPr lang="fr-CA" dirty="0" smtClean="0">
                <a:solidFill>
                  <a:schemeClr val="accent3"/>
                </a:solidFill>
              </a:rPr>
              <a:t>L’exposition</a:t>
            </a:r>
            <a:endParaRPr lang="fr-CA" dirty="0">
              <a:solidFill>
                <a:schemeClr val="accent3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A4259-C848-47AA-8FC5-63A0EB1896A5}" type="slidenum">
              <a:rPr lang="fr-CA" smtClean="0"/>
              <a:t>10</a:t>
            </a:fld>
            <a:endParaRPr lang="fr-CA"/>
          </a:p>
        </p:txBody>
      </p:sp>
      <p:sp>
        <p:nvSpPr>
          <p:cNvPr id="5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CA" b="1" dirty="0" smtClean="0"/>
              <a:t>L’exposition</a:t>
            </a:r>
            <a:r>
              <a:rPr lang="fr-CA" dirty="0" smtClean="0"/>
              <a:t> fait référence aux facteurs de stress auxquels les personnes sont confrontées. </a:t>
            </a:r>
            <a:r>
              <a:rPr lang="fr-CA" dirty="0"/>
              <a:t>Ces personnes seront plus vulnérables que d’autres quant à leur </a:t>
            </a:r>
            <a:r>
              <a:rPr lang="fr-CA" dirty="0" smtClean="0"/>
              <a:t>bien-être. Leur </a:t>
            </a:r>
            <a:r>
              <a:rPr lang="fr-CA" dirty="0"/>
              <a:t>exposition au virus pandémique entraîne une augmentation du stress, dont la peur d’en mourir</a:t>
            </a:r>
            <a:r>
              <a:rPr lang="fr-CA" dirty="0" smtClean="0"/>
              <a:t>.</a:t>
            </a:r>
          </a:p>
          <a:p>
            <a:pPr marL="0" indent="0">
              <a:buNone/>
            </a:pPr>
            <a:endParaRPr lang="fr-CA" dirty="0"/>
          </a:p>
          <a:p>
            <a:pPr marL="0" indent="0">
              <a:buNone/>
            </a:pPr>
            <a:endParaRPr lang="fr-CA" dirty="0" smtClean="0"/>
          </a:p>
          <a:p>
            <a:pPr marL="0" indent="0">
              <a:buNone/>
            </a:pPr>
            <a:endParaRPr lang="fr-CA" dirty="0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4097810283"/>
              </p:ext>
            </p:extLst>
          </p:nvPr>
        </p:nvGraphicFramePr>
        <p:xfrm>
          <a:off x="746669" y="3306116"/>
          <a:ext cx="7115982" cy="3083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Rectangle 6"/>
          <p:cNvSpPr/>
          <p:nvPr/>
        </p:nvSpPr>
        <p:spPr>
          <a:xfrm>
            <a:off x="1267095" y="175015"/>
            <a:ext cx="959155" cy="959155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58088" y="3937979"/>
            <a:ext cx="406400" cy="4064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58" y="3884846"/>
            <a:ext cx="512667" cy="512667"/>
          </a:xfrm>
          <a:prstGeom prst="rect">
            <a:avLst/>
          </a:prstGeom>
        </p:spPr>
      </p:pic>
      <p:sp>
        <p:nvSpPr>
          <p:cNvPr id="9" name="Flèche droite 8"/>
          <p:cNvSpPr/>
          <p:nvPr/>
        </p:nvSpPr>
        <p:spPr>
          <a:xfrm>
            <a:off x="1287191" y="4039086"/>
            <a:ext cx="186431" cy="2041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762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3574" y="464958"/>
            <a:ext cx="7531626" cy="807480"/>
          </a:xfrm>
        </p:spPr>
        <p:txBody>
          <a:bodyPr>
            <a:normAutofit fontScale="90000"/>
          </a:bodyPr>
          <a:lstStyle/>
          <a:p>
            <a:r>
              <a:rPr lang="fr-CA" dirty="0" smtClean="0">
                <a:solidFill>
                  <a:schemeClr val="accent3"/>
                </a:solidFill>
              </a:rPr>
              <a:t>Qui sont les personnes les plus à risque, </a:t>
            </a:r>
            <a:br>
              <a:rPr lang="fr-CA" dirty="0" smtClean="0">
                <a:solidFill>
                  <a:schemeClr val="accent3"/>
                </a:solidFill>
              </a:rPr>
            </a:br>
            <a:r>
              <a:rPr lang="fr-CA" dirty="0" smtClean="0">
                <a:solidFill>
                  <a:schemeClr val="accent3"/>
                </a:solidFill>
              </a:rPr>
              <a:t>en contexte de pandémie ?</a:t>
            </a:r>
            <a:endParaRPr lang="fr-CA" dirty="0">
              <a:solidFill>
                <a:schemeClr val="accent3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A4259-C848-47AA-8FC5-63A0EB1896A5}" type="slidenum">
              <a:rPr lang="fr-CA" smtClean="0"/>
              <a:t>11</a:t>
            </a:fld>
            <a:endParaRPr lang="fr-CA" dirty="0"/>
          </a:p>
        </p:txBody>
      </p:sp>
      <p:graphicFrame>
        <p:nvGraphicFramePr>
          <p:cNvPr id="29" name="Diagramme 28"/>
          <p:cNvGraphicFramePr/>
          <p:nvPr>
            <p:extLst>
              <p:ext uri="{D42A27DB-BD31-4B8C-83A1-F6EECF244321}">
                <p14:modId xmlns:p14="http://schemas.microsoft.com/office/powerpoint/2010/main" val="533270936"/>
              </p:ext>
            </p:extLst>
          </p:nvPr>
        </p:nvGraphicFramePr>
        <p:xfrm>
          <a:off x="1053574" y="1802318"/>
          <a:ext cx="7335514" cy="4641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82688" y="1334178"/>
            <a:ext cx="406400" cy="4064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658" y="1281044"/>
            <a:ext cx="512667" cy="512667"/>
          </a:xfrm>
          <a:prstGeom prst="rect">
            <a:avLst/>
          </a:prstGeom>
        </p:spPr>
      </p:pic>
      <p:sp>
        <p:nvSpPr>
          <p:cNvPr id="9" name="Flèche droite 8"/>
          <p:cNvSpPr/>
          <p:nvPr/>
        </p:nvSpPr>
        <p:spPr>
          <a:xfrm>
            <a:off x="7711791" y="1435284"/>
            <a:ext cx="186431" cy="2041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4199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dirty="0">
                <a:solidFill>
                  <a:schemeClr val="accent3"/>
                </a:solidFill>
              </a:rPr>
              <a:t>Avez-vous visionné la partie 2?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A4259-C848-47AA-8FC5-63A0EB1896A5}" type="slidenum">
              <a:rPr lang="fr-CA" smtClean="0"/>
              <a:t>12</a:t>
            </a:fld>
            <a:endParaRPr lang="fr-CA"/>
          </a:p>
        </p:txBody>
      </p:sp>
      <p:sp>
        <p:nvSpPr>
          <p:cNvPr id="7" name="Rectangle 6"/>
          <p:cNvSpPr/>
          <p:nvPr/>
        </p:nvSpPr>
        <p:spPr>
          <a:xfrm>
            <a:off x="628649" y="1405467"/>
            <a:ext cx="7680463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2400" dirty="0"/>
              <a:t>Visionnez également la partie 2 de la présentation pour plus de détails sur : </a:t>
            </a:r>
            <a:r>
              <a:rPr lang="fr-CA" sz="2400" dirty="0" smtClean="0"/>
              <a:t/>
            </a:r>
            <a:br>
              <a:rPr lang="fr-CA" sz="2400" dirty="0" smtClean="0"/>
            </a:br>
            <a:endParaRPr lang="fr-CA" sz="15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CA" sz="2400" dirty="0"/>
              <a:t>La grille de repérage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CA" sz="2400" dirty="0"/>
              <a:t>Les attitudes gagnantes à adopter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CA" sz="2400" dirty="0"/>
              <a:t>Des trucs pour prendre soin de soi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fr-CA" sz="2400" dirty="0"/>
              <a:t>Les ressources</a:t>
            </a:r>
          </a:p>
        </p:txBody>
      </p:sp>
    </p:spTree>
    <p:extLst>
      <p:ext uri="{BB962C8B-B14F-4D97-AF65-F5344CB8AC3E}">
        <p14:creationId xmlns:p14="http://schemas.microsoft.com/office/powerpoint/2010/main" val="2622003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9103" y="2415178"/>
            <a:ext cx="5674192" cy="2852737"/>
          </a:xfrm>
        </p:spPr>
        <p:txBody>
          <a:bodyPr>
            <a:normAutofit fontScale="90000"/>
          </a:bodyPr>
          <a:lstStyle/>
          <a:p>
            <a:r>
              <a:rPr lang="fr-CA" sz="4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Bonne présentation !</a:t>
            </a:r>
            <a:br>
              <a:rPr lang="fr-CA" sz="4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sz="44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CA" sz="44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r-CA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sz="4000" dirty="0" smtClean="0">
                <a:solidFill>
                  <a:schemeClr val="tx1"/>
                </a:solidFill>
              </a:rPr>
              <a:t>Prendre note que vous aurez besoin de vos </a:t>
            </a:r>
            <a:r>
              <a:rPr lang="fr-CA" sz="4000" b="1" dirty="0" smtClean="0">
                <a:solidFill>
                  <a:srgbClr val="FF0000"/>
                </a:solidFill>
              </a:rPr>
              <a:t>écouteurs</a:t>
            </a:r>
            <a:r>
              <a:rPr lang="fr-CA" sz="4000" dirty="0" smtClean="0">
                <a:solidFill>
                  <a:schemeClr val="tx1"/>
                </a:solidFill>
              </a:rPr>
              <a:t> ou d’ajuster votre </a:t>
            </a:r>
            <a:r>
              <a:rPr lang="fr-CA" sz="4000" b="1" dirty="0" smtClean="0">
                <a:solidFill>
                  <a:srgbClr val="FF0000"/>
                </a:solidFill>
              </a:rPr>
              <a:t>son</a:t>
            </a:r>
            <a:r>
              <a:rPr lang="fr-CA" sz="4000" dirty="0" smtClean="0">
                <a:solidFill>
                  <a:schemeClr val="tx1"/>
                </a:solidFill>
              </a:rPr>
              <a:t> à certaines diapositives !</a:t>
            </a:r>
            <a:endParaRPr lang="fr-CA" sz="4000" dirty="0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A4259-C848-47AA-8FC5-63A0EB1896A5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479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A4259-C848-47AA-8FC5-63A0EB1896A5}" type="slidenum">
              <a:rPr lang="fr-CA" smtClean="0"/>
              <a:t>3</a:t>
            </a:fld>
            <a:endParaRPr lang="fr-CA"/>
          </a:p>
        </p:txBody>
      </p:sp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3198138" y="524808"/>
            <a:ext cx="5387062" cy="1233654"/>
          </a:xfrm>
        </p:spPr>
        <p:txBody>
          <a:bodyPr>
            <a:normAutofit fontScale="90000"/>
          </a:bodyPr>
          <a:lstStyle/>
          <a:p>
            <a:pPr algn="ctr"/>
            <a:r>
              <a:rPr lang="fr-CA" sz="4400" dirty="0" smtClean="0"/>
              <a:t>Objectif de la présentation</a:t>
            </a:r>
            <a:endParaRPr lang="fr-CA" sz="4400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3489870" y="2256242"/>
            <a:ext cx="5010263" cy="39099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CA" dirty="0" smtClean="0"/>
          </a:p>
          <a:p>
            <a:pPr algn="ctr"/>
            <a:r>
              <a:rPr lang="fr-CA" dirty="0" smtClean="0"/>
              <a:t>Repérer les personnes vulnérables et à risque de vivre de la détresse psychologique en contexte de pandémie au sein de la communauté.</a:t>
            </a:r>
            <a:endParaRPr lang="fr-CA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663" y="4814927"/>
            <a:ext cx="512667" cy="512667"/>
          </a:xfrm>
          <a:prstGeom prst="rect">
            <a:avLst/>
          </a:prstGeom>
        </p:spPr>
      </p:pic>
      <p:sp>
        <p:nvSpPr>
          <p:cNvPr id="8" name="Flèche droite 7"/>
          <p:cNvSpPr/>
          <p:nvPr/>
        </p:nvSpPr>
        <p:spPr>
          <a:xfrm>
            <a:off x="7043548" y="4916033"/>
            <a:ext cx="186431" cy="2041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1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5207" y="48455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1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04686" y="405773"/>
            <a:ext cx="5685013" cy="1114620"/>
          </a:xfrm>
        </p:spPr>
        <p:txBody>
          <a:bodyPr>
            <a:normAutofit/>
          </a:bodyPr>
          <a:lstStyle/>
          <a:p>
            <a:pPr algn="ctr"/>
            <a:r>
              <a:rPr lang="fr-CA" sz="4400" dirty="0"/>
              <a:t>Plan de </a:t>
            </a:r>
            <a:r>
              <a:rPr lang="fr-CA" sz="4400" dirty="0" smtClean="0"/>
              <a:t>présentation</a:t>
            </a:r>
            <a:endParaRPr lang="fr-CA" sz="44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A4259-C848-47AA-8FC5-63A0EB1896A5}" type="slidenum">
              <a:rPr lang="fr-CA" smtClean="0"/>
              <a:t>4</a:t>
            </a:fld>
            <a:endParaRPr lang="fr-CA"/>
          </a:p>
        </p:txBody>
      </p:sp>
      <p:sp>
        <p:nvSpPr>
          <p:cNvPr id="4" name="ZoneTexte 3"/>
          <p:cNvSpPr txBox="1"/>
          <p:nvPr/>
        </p:nvSpPr>
        <p:spPr>
          <a:xfrm>
            <a:off x="3349194" y="1920781"/>
            <a:ext cx="5340312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CA" dirty="0" smtClean="0"/>
              <a:t>Est-ce normal de vivre du stress en période de pandémie 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CA" dirty="0" smtClean="0"/>
              <a:t>Les personnes les plus à risque de vivre de la détresse psychologique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CA" dirty="0" smtClean="0"/>
              <a:t>Les </a:t>
            </a:r>
            <a:r>
              <a:rPr lang="fr-CA" dirty="0"/>
              <a:t>facteurs de vulnérabilité </a:t>
            </a:r>
            <a:r>
              <a:rPr lang="fr-CA" dirty="0" smtClean="0"/>
              <a:t>spécifiques </a:t>
            </a:r>
            <a:r>
              <a:rPr lang="fr-CA" dirty="0"/>
              <a:t>au contexte de la pandémie </a:t>
            </a:r>
            <a:endParaRPr lang="fr-CA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CA" dirty="0" smtClean="0">
                <a:solidFill>
                  <a:schemeClr val="bg1">
                    <a:lumMod val="50000"/>
                  </a:schemeClr>
                </a:solidFill>
              </a:rPr>
              <a:t>La grille de repérage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CA" dirty="0" smtClean="0">
                <a:solidFill>
                  <a:schemeClr val="bg1">
                    <a:lumMod val="50000"/>
                  </a:schemeClr>
                </a:solidFill>
              </a:rPr>
              <a:t>Les attitudes gagnantes à adopter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CA" dirty="0" smtClean="0">
                <a:solidFill>
                  <a:schemeClr val="bg1">
                    <a:lumMod val="50000"/>
                  </a:schemeClr>
                </a:solidFill>
              </a:rPr>
              <a:t>Trucs pour se prendre soin de soi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CA" dirty="0">
                <a:solidFill>
                  <a:schemeClr val="bg1">
                    <a:lumMod val="50000"/>
                  </a:schemeClr>
                </a:solidFill>
              </a:rPr>
              <a:t>Les </a:t>
            </a:r>
            <a:r>
              <a:rPr lang="fr-CA" dirty="0" smtClean="0">
                <a:solidFill>
                  <a:schemeClr val="bg1">
                    <a:lumMod val="50000"/>
                  </a:schemeClr>
                </a:solidFill>
              </a:rPr>
              <a:t>ressources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fr-CA" dirty="0" smtClean="0">
                <a:solidFill>
                  <a:schemeClr val="bg1">
                    <a:lumMod val="50000"/>
                  </a:schemeClr>
                </a:solidFill>
              </a:rPr>
              <a:t>Les références</a:t>
            </a:r>
          </a:p>
          <a:p>
            <a:pPr marL="342900" indent="-342900">
              <a:buFont typeface="+mj-lt"/>
              <a:buAutoNum type="arabicPeriod"/>
            </a:pPr>
            <a:endParaRPr lang="fr-CA" dirty="0" smtClean="0"/>
          </a:p>
          <a:p>
            <a:endParaRPr lang="fr-CA" dirty="0"/>
          </a:p>
          <a:p>
            <a:endParaRPr lang="fr-CA" dirty="0"/>
          </a:p>
          <a:p>
            <a:endParaRPr lang="fr-CA" dirty="0" smtClean="0"/>
          </a:p>
          <a:p>
            <a:endParaRPr lang="fr-CA" dirty="0" smtClean="0"/>
          </a:p>
          <a:p>
            <a:endParaRPr lang="fr-CA" dirty="0"/>
          </a:p>
        </p:txBody>
      </p:sp>
      <p:pic>
        <p:nvPicPr>
          <p:cNvPr id="5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7556" y="5605157"/>
            <a:ext cx="406400" cy="4064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63" y="5605157"/>
            <a:ext cx="512667" cy="512667"/>
          </a:xfrm>
          <a:prstGeom prst="rect">
            <a:avLst/>
          </a:prstGeom>
        </p:spPr>
      </p:pic>
      <p:sp>
        <p:nvSpPr>
          <p:cNvPr id="7" name="Flèche droite 6"/>
          <p:cNvSpPr/>
          <p:nvPr/>
        </p:nvSpPr>
        <p:spPr>
          <a:xfrm>
            <a:off x="6751448" y="5706263"/>
            <a:ext cx="186431" cy="2041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5647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74327" y="1544890"/>
            <a:ext cx="5387062" cy="4079075"/>
          </a:xfrm>
        </p:spPr>
        <p:txBody>
          <a:bodyPr>
            <a:normAutofit fontScale="90000"/>
          </a:bodyPr>
          <a:lstStyle/>
          <a:p>
            <a:r>
              <a:rPr lang="fr-CA" sz="5300" dirty="0" smtClean="0"/>
              <a:t>1.Est-ce normal de vivre du stress en période de pandémie ?</a:t>
            </a:r>
            <a:r>
              <a:rPr lang="fr-CA" sz="5300" dirty="0"/>
              <a:t/>
            </a:r>
            <a:br>
              <a:rPr lang="fr-CA" sz="5300" dirty="0"/>
            </a:br>
            <a:r>
              <a:rPr lang="fr-CA" sz="5300" dirty="0" smtClean="0"/>
              <a:t/>
            </a:r>
            <a:br>
              <a:rPr lang="fr-CA" sz="5300" dirty="0" smtClean="0"/>
            </a:br>
            <a:r>
              <a:rPr lang="fr-CA" sz="1600" dirty="0" smtClean="0">
                <a:solidFill>
                  <a:schemeClr val="tx1"/>
                </a:solidFill>
              </a:rPr>
              <a:t>Pour accéder au vidéo « Stress &amp; </a:t>
            </a:r>
            <a:r>
              <a:rPr lang="fr-CA" sz="1600" dirty="0" err="1" smtClean="0">
                <a:solidFill>
                  <a:schemeClr val="tx1"/>
                </a:solidFill>
              </a:rPr>
              <a:t>Covid</a:t>
            </a:r>
            <a:r>
              <a:rPr lang="fr-CA" sz="1600" dirty="0" smtClean="0">
                <a:solidFill>
                  <a:schemeClr val="tx1"/>
                </a:solidFill>
              </a:rPr>
              <a:t> #1 »:</a:t>
            </a:r>
            <a:br>
              <a:rPr lang="fr-CA" sz="1600" dirty="0" smtClean="0">
                <a:solidFill>
                  <a:schemeClr val="tx1"/>
                </a:solidFill>
              </a:rPr>
            </a:br>
            <a:r>
              <a:rPr lang="fr-CA" sz="1600" dirty="0" smtClean="0">
                <a:solidFill>
                  <a:schemeClr val="tx1"/>
                </a:solidFill>
              </a:rPr>
              <a:t/>
            </a:r>
            <a:br>
              <a:rPr lang="fr-CA" sz="1600" dirty="0" smtClean="0">
                <a:solidFill>
                  <a:schemeClr val="tx1"/>
                </a:solidFill>
              </a:rPr>
            </a:br>
            <a:r>
              <a:rPr lang="fr-CA" sz="1600" dirty="0" smtClean="0">
                <a:solidFill>
                  <a:schemeClr val="tx1"/>
                </a:solidFill>
                <a:hlinkClick r:id="rId5"/>
              </a:rPr>
              <a:t>https</a:t>
            </a:r>
            <a:r>
              <a:rPr lang="fr-CA" sz="1600" dirty="0">
                <a:solidFill>
                  <a:schemeClr val="tx1"/>
                </a:solidFill>
                <a:hlinkClick r:id="rId5"/>
              </a:rPr>
              <a:t>://</a:t>
            </a:r>
            <a:r>
              <a:rPr lang="fr-CA" sz="1600" dirty="0" smtClean="0">
                <a:solidFill>
                  <a:schemeClr val="tx1"/>
                </a:solidFill>
                <a:hlinkClick r:id="rId5"/>
              </a:rPr>
              <a:t>www.youtube.com/watch?v=4dWrSgDjb-4&amp;feature=youtu.be</a:t>
            </a:r>
            <a:r>
              <a:rPr lang="fr-CA" sz="1600" dirty="0" smtClean="0">
                <a:solidFill>
                  <a:schemeClr val="tx1"/>
                </a:solidFill>
              </a:rPr>
              <a:t/>
            </a:r>
            <a:br>
              <a:rPr lang="fr-CA" sz="1600" dirty="0" smtClean="0">
                <a:solidFill>
                  <a:schemeClr val="tx1"/>
                </a:solidFill>
              </a:rPr>
            </a:br>
            <a:r>
              <a:rPr lang="fr-CA" sz="1600" dirty="0" smtClean="0">
                <a:solidFill>
                  <a:schemeClr val="tx1"/>
                </a:solidFill>
              </a:rPr>
              <a:t>(vous rendre à la minute 4 jusqu’à 7 du vidéo) </a:t>
            </a:r>
            <a:br>
              <a:rPr lang="fr-CA" sz="1600" dirty="0" smtClean="0">
                <a:solidFill>
                  <a:schemeClr val="tx1"/>
                </a:solidFill>
              </a:rPr>
            </a:br>
            <a:r>
              <a:rPr lang="fr-CA" sz="1600" dirty="0">
                <a:solidFill>
                  <a:schemeClr val="tx1"/>
                </a:solidFill>
              </a:rPr>
              <a:t/>
            </a:r>
            <a:br>
              <a:rPr lang="fr-CA" sz="1600" dirty="0">
                <a:solidFill>
                  <a:schemeClr val="tx1"/>
                </a:solidFill>
              </a:rPr>
            </a:br>
            <a:endParaRPr lang="fr-CA" sz="1600" dirty="0">
              <a:solidFill>
                <a:schemeClr val="tx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433" y="5963996"/>
            <a:ext cx="512667" cy="512667"/>
          </a:xfrm>
          <a:prstGeom prst="rect">
            <a:avLst/>
          </a:prstGeom>
        </p:spPr>
      </p:pic>
      <p:sp>
        <p:nvSpPr>
          <p:cNvPr id="5" name="Flèche droite 4"/>
          <p:cNvSpPr/>
          <p:nvPr/>
        </p:nvSpPr>
        <p:spPr>
          <a:xfrm>
            <a:off x="4793962" y="6118235"/>
            <a:ext cx="186431" cy="2041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07255" y="60171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2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Diagramme 22"/>
          <p:cNvGraphicFramePr/>
          <p:nvPr>
            <p:extLst>
              <p:ext uri="{D42A27DB-BD31-4B8C-83A1-F6EECF244321}">
                <p14:modId xmlns:p14="http://schemas.microsoft.com/office/powerpoint/2010/main" val="3538612254"/>
              </p:ext>
            </p:extLst>
          </p:nvPr>
        </p:nvGraphicFramePr>
        <p:xfrm>
          <a:off x="1058230" y="1058333"/>
          <a:ext cx="7285450" cy="5555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0343" y="250853"/>
            <a:ext cx="7531626" cy="807480"/>
          </a:xfrm>
        </p:spPr>
        <p:txBody>
          <a:bodyPr>
            <a:normAutofit fontScale="90000"/>
          </a:bodyPr>
          <a:lstStyle/>
          <a:p>
            <a:r>
              <a:rPr lang="fr-CA" dirty="0">
                <a:solidFill>
                  <a:schemeClr val="accent3"/>
                </a:solidFill>
              </a:rPr>
              <a:t>2</a:t>
            </a:r>
            <a:r>
              <a:rPr lang="fr-CA" dirty="0" smtClean="0">
                <a:solidFill>
                  <a:schemeClr val="accent3"/>
                </a:solidFill>
              </a:rPr>
              <a:t>.Les personnes les plus à risque de vivre de la détresse psychologique</a:t>
            </a:r>
            <a:endParaRPr lang="fr-CA" dirty="0">
              <a:solidFill>
                <a:schemeClr val="accent3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85201" y="5313537"/>
            <a:ext cx="558799" cy="540442"/>
          </a:xfrm>
        </p:spPr>
        <p:txBody>
          <a:bodyPr/>
          <a:lstStyle/>
          <a:p>
            <a:fld id="{EC1A4259-C848-47AA-8FC5-63A0EB1896A5}" type="slidenum">
              <a:rPr lang="fr-CA" smtClean="0"/>
              <a:t>6</a:t>
            </a:fld>
            <a:endParaRPr lang="fr-CA"/>
          </a:p>
        </p:txBody>
      </p:sp>
      <p:pic>
        <p:nvPicPr>
          <p:cNvPr id="26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95759" y="5380558"/>
            <a:ext cx="406400" cy="4064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56" y="4134520"/>
            <a:ext cx="836865" cy="78828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558" y="5341312"/>
            <a:ext cx="512667" cy="512667"/>
          </a:xfrm>
          <a:prstGeom prst="rect">
            <a:avLst/>
          </a:prstGeom>
        </p:spPr>
      </p:pic>
      <p:sp>
        <p:nvSpPr>
          <p:cNvPr id="6" name="Flèche droite 5"/>
          <p:cNvSpPr/>
          <p:nvPr/>
        </p:nvSpPr>
        <p:spPr>
          <a:xfrm>
            <a:off x="7386221" y="5450889"/>
            <a:ext cx="186431" cy="2041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4220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7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7120" y="467279"/>
            <a:ext cx="7115428" cy="807480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CA" sz="3200" dirty="0">
                <a:solidFill>
                  <a:schemeClr val="accent3"/>
                </a:solidFill>
              </a:rPr>
              <a:t>3</a:t>
            </a:r>
            <a:r>
              <a:rPr lang="fr-CA" sz="3200" dirty="0" smtClean="0">
                <a:solidFill>
                  <a:schemeClr val="accent3"/>
                </a:solidFill>
              </a:rPr>
              <a:t>. Les </a:t>
            </a:r>
            <a:r>
              <a:rPr lang="fr-CA" sz="3200" dirty="0">
                <a:solidFill>
                  <a:schemeClr val="accent3"/>
                </a:solidFill>
              </a:rPr>
              <a:t>facteurs </a:t>
            </a:r>
            <a:r>
              <a:rPr lang="fr-CA" sz="3200" dirty="0" smtClean="0">
                <a:solidFill>
                  <a:schemeClr val="accent3"/>
                </a:solidFill>
              </a:rPr>
              <a:t>de vulnérabilité </a:t>
            </a:r>
            <a:r>
              <a:rPr lang="fr-CA" sz="3200" u="sng" dirty="0" smtClean="0">
                <a:solidFill>
                  <a:schemeClr val="accent3"/>
                </a:solidFill>
              </a:rPr>
              <a:t>spécifiques</a:t>
            </a:r>
            <a:r>
              <a:rPr lang="fr-CA" sz="3200" dirty="0" smtClean="0">
                <a:solidFill>
                  <a:schemeClr val="accent3"/>
                </a:solidFill>
              </a:rPr>
              <a:t> au </a:t>
            </a:r>
            <a:r>
              <a:rPr lang="fr-CA" sz="3200" dirty="0">
                <a:solidFill>
                  <a:schemeClr val="accent3"/>
                </a:solidFill>
              </a:rPr>
              <a:t>contexte de la pandémie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A4259-C848-47AA-8FC5-63A0EB1896A5}" type="slidenum">
              <a:rPr lang="fr-CA" smtClean="0"/>
              <a:t>7</a:t>
            </a:fld>
            <a:endParaRPr lang="fr-CA"/>
          </a:p>
        </p:txBody>
      </p:sp>
      <p:graphicFrame>
        <p:nvGraphicFramePr>
          <p:cNvPr id="5" name="Espace réservé du contenu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9764348"/>
              </p:ext>
            </p:extLst>
          </p:nvPr>
        </p:nvGraphicFramePr>
        <p:xfrm>
          <a:off x="628650" y="1404938"/>
          <a:ext cx="7886700" cy="4405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81750" y="5940429"/>
            <a:ext cx="406400" cy="4064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808" y="5940429"/>
            <a:ext cx="512667" cy="512667"/>
          </a:xfrm>
          <a:prstGeom prst="rect">
            <a:avLst/>
          </a:prstGeom>
        </p:spPr>
      </p:pic>
      <p:sp>
        <p:nvSpPr>
          <p:cNvPr id="7" name="Flèche droite 6"/>
          <p:cNvSpPr/>
          <p:nvPr/>
        </p:nvSpPr>
        <p:spPr>
          <a:xfrm>
            <a:off x="6084471" y="6050006"/>
            <a:ext cx="186431" cy="2041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8241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La </a:t>
            </a:r>
            <a:r>
              <a:rPr lang="fr-CA" b="1" dirty="0"/>
              <a:t>fragilisation</a:t>
            </a:r>
            <a:r>
              <a:rPr lang="fr-CA" dirty="0"/>
              <a:t> fait référence à la vulnérabilité des personnes sur les plans de la </a:t>
            </a:r>
            <a:r>
              <a:rPr lang="fr-CA" b="1" dirty="0"/>
              <a:t>santé physique </a:t>
            </a:r>
            <a:r>
              <a:rPr lang="fr-CA" dirty="0"/>
              <a:t>et </a:t>
            </a:r>
            <a:r>
              <a:rPr lang="fr-CA" b="1" dirty="0"/>
              <a:t>psychologique</a:t>
            </a:r>
            <a:r>
              <a:rPr lang="fr-CA" dirty="0"/>
              <a:t>. </a:t>
            </a:r>
          </a:p>
          <a:p>
            <a:endParaRPr lang="fr-CA" dirty="0"/>
          </a:p>
          <a:p>
            <a:r>
              <a:rPr lang="fr-CA" dirty="0"/>
              <a:t>La fragilité de leur condition influence leur stabilité émotive et leur capacité à faire face au stress. </a:t>
            </a:r>
          </a:p>
          <a:p>
            <a:endParaRPr lang="fr-CA" dirty="0"/>
          </a:p>
          <a:p>
            <a:r>
              <a:rPr lang="fr-CA" dirty="0"/>
              <a:t>Dans les faits, des événements stressants comme une pandémie peuvent provoquer chez ces personnes une réaction émotionnelle plus forte et une désorganisation transitoire ou durable.</a:t>
            </a:r>
          </a:p>
          <a:p>
            <a:endParaRPr lang="fr-CA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A4259-C848-47AA-8FC5-63A0EB1896A5}" type="slidenum">
              <a:rPr lang="fr-CA" smtClean="0"/>
              <a:t>8</a:t>
            </a:fld>
            <a:endParaRPr lang="fr-CA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        </a:t>
            </a:r>
            <a:r>
              <a:rPr lang="fr-CA" dirty="0" smtClean="0">
                <a:solidFill>
                  <a:schemeClr val="accent3"/>
                </a:solidFill>
              </a:rPr>
              <a:t>La fragilisation</a:t>
            </a:r>
            <a:endParaRPr lang="fr-CA" dirty="0">
              <a:solidFill>
                <a:schemeClr val="accent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5653" y="99178"/>
            <a:ext cx="959155" cy="959155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9304" y="5740876"/>
            <a:ext cx="406400" cy="4064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665" y="5740876"/>
            <a:ext cx="512667" cy="512667"/>
          </a:xfrm>
          <a:prstGeom prst="rect">
            <a:avLst/>
          </a:prstGeom>
        </p:spPr>
      </p:pic>
      <p:sp>
        <p:nvSpPr>
          <p:cNvPr id="9" name="Flèche droite 8"/>
          <p:cNvSpPr/>
          <p:nvPr/>
        </p:nvSpPr>
        <p:spPr>
          <a:xfrm>
            <a:off x="5560328" y="5850453"/>
            <a:ext cx="186431" cy="2041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2575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CA" dirty="0"/>
              <a:t>La </a:t>
            </a:r>
            <a:r>
              <a:rPr lang="fr-CA" b="1" dirty="0" err="1"/>
              <a:t>défavorisation</a:t>
            </a:r>
            <a:r>
              <a:rPr lang="fr-CA" dirty="0"/>
              <a:t> fait référence à la vulnérabilité des personnes sur les plans </a:t>
            </a:r>
            <a:r>
              <a:rPr lang="fr-CA" b="1" dirty="0"/>
              <a:t>économique</a:t>
            </a:r>
            <a:r>
              <a:rPr lang="fr-CA" dirty="0"/>
              <a:t>, </a:t>
            </a:r>
            <a:r>
              <a:rPr lang="fr-CA" b="1" dirty="0"/>
              <a:t>financier</a:t>
            </a:r>
            <a:r>
              <a:rPr lang="fr-CA" dirty="0"/>
              <a:t> et </a:t>
            </a:r>
            <a:r>
              <a:rPr lang="fr-CA" b="1" dirty="0"/>
              <a:t>social</a:t>
            </a:r>
            <a:r>
              <a:rPr lang="fr-CA" dirty="0"/>
              <a:t>. </a:t>
            </a:r>
          </a:p>
          <a:p>
            <a:endParaRPr lang="fr-CA" dirty="0"/>
          </a:p>
          <a:p>
            <a:r>
              <a:rPr lang="fr-CA" dirty="0"/>
              <a:t>Sur le plan </a:t>
            </a:r>
            <a:r>
              <a:rPr lang="fr-CA" b="1" dirty="0"/>
              <a:t>économique et financier</a:t>
            </a:r>
            <a:r>
              <a:rPr lang="fr-CA" dirty="0"/>
              <a:t>, plusieurs personnes auront de la difficulté à composer avec les répercussions économiques de la pandémie. La pandémie peut provoquer une augmentation du stress à cause du ralentissement économique (d’où des inquiétudes reliées à l’emploi) et de la hausse des prix des biens et services de première nécessité, comme les aliments et le transport. </a:t>
            </a:r>
          </a:p>
          <a:p>
            <a:endParaRPr lang="fr-CA" dirty="0"/>
          </a:p>
          <a:p>
            <a:r>
              <a:rPr lang="fr-CA" dirty="0"/>
              <a:t>Sur le plan </a:t>
            </a:r>
            <a:r>
              <a:rPr lang="fr-CA" b="1" dirty="0"/>
              <a:t>social</a:t>
            </a:r>
            <a:r>
              <a:rPr lang="fr-CA" dirty="0"/>
              <a:t>, certaines personnes sont aussi défavorisées en raison de leur situation (faible réseau social, isolement, soutien déficient des proches, etc.).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A4259-C848-47AA-8FC5-63A0EB1896A5}" type="slidenum">
              <a:rPr lang="fr-CA" smtClean="0"/>
              <a:t>9</a:t>
            </a:fld>
            <a:endParaRPr lang="fr-CA"/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          </a:t>
            </a:r>
            <a:r>
              <a:rPr lang="fr-CA" dirty="0" smtClean="0">
                <a:solidFill>
                  <a:schemeClr val="accent3"/>
                </a:solidFill>
              </a:rPr>
              <a:t>La </a:t>
            </a:r>
            <a:r>
              <a:rPr lang="fr-CA" dirty="0" err="1" smtClean="0">
                <a:solidFill>
                  <a:schemeClr val="accent3"/>
                </a:solidFill>
              </a:rPr>
              <a:t>défavorisation</a:t>
            </a:r>
            <a:endParaRPr lang="fr-CA" dirty="0">
              <a:solidFill>
                <a:schemeClr val="accent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8893" y="175015"/>
            <a:ext cx="959155" cy="959155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Son enregistr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26809" y="5954015"/>
            <a:ext cx="406400" cy="4064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416" y="5900881"/>
            <a:ext cx="512667" cy="512667"/>
          </a:xfrm>
          <a:prstGeom prst="rect">
            <a:avLst/>
          </a:prstGeom>
        </p:spPr>
      </p:pic>
      <p:sp>
        <p:nvSpPr>
          <p:cNvPr id="8" name="Flèche droite 7"/>
          <p:cNvSpPr/>
          <p:nvPr/>
        </p:nvSpPr>
        <p:spPr>
          <a:xfrm>
            <a:off x="5985079" y="6010458"/>
            <a:ext cx="186431" cy="20418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0254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itre et contenu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1825</TotalTime>
  <Words>804</Words>
  <Application>Microsoft Office PowerPoint</Application>
  <PresentationFormat>Affichage à l'écran (4:3)</PresentationFormat>
  <Paragraphs>90</Paragraphs>
  <Slides>12</Slides>
  <Notes>9</Notes>
  <HiddenSlides>0</HiddenSlides>
  <MMClips>9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Titre et contenu</vt:lpstr>
      <vt:lpstr>Repérage des usagers vulnérables en contexte de pandémie - Partie 1</vt:lpstr>
      <vt:lpstr>Bonne présentation !   Prendre note que vous aurez besoin de vos écouteurs ou d’ajuster votre son à certaines diapositives !</vt:lpstr>
      <vt:lpstr>Objectif de la présentation</vt:lpstr>
      <vt:lpstr>Plan de présentation</vt:lpstr>
      <vt:lpstr>1.Est-ce normal de vivre du stress en période de pandémie ?  Pour accéder au vidéo « Stress &amp; Covid #1 »:  https://www.youtube.com/watch?v=4dWrSgDjb-4&amp;feature=youtu.be (vous rendre à la minute 4 jusqu’à 7 du vidéo)   </vt:lpstr>
      <vt:lpstr>2.Les personnes les plus à risque de vivre de la détresse psychologique</vt:lpstr>
      <vt:lpstr>3. Les facteurs de vulnérabilité spécifiques au contexte de la pandémie </vt:lpstr>
      <vt:lpstr>        La fragilisation</vt:lpstr>
      <vt:lpstr>          La défavorisation</vt:lpstr>
      <vt:lpstr>       L’exposition</vt:lpstr>
      <vt:lpstr>Qui sont les personnes les plus à risque,  en contexte de pandémie ?</vt:lpstr>
      <vt:lpstr>Avez-vous visionné la partie 2?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Morin Caroline</dc:creator>
  <cp:lastModifiedBy>Mélissa Lachance</cp:lastModifiedBy>
  <cp:revision>167</cp:revision>
  <cp:lastPrinted>2020-06-15T19:58:43Z</cp:lastPrinted>
  <dcterms:created xsi:type="dcterms:W3CDTF">2015-08-07T15:05:58Z</dcterms:created>
  <dcterms:modified xsi:type="dcterms:W3CDTF">2020-07-23T13:38:19Z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